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1"/>
  </p:sldMasterIdLst>
  <p:notesMasterIdLst>
    <p:notesMasterId r:id="rId21"/>
  </p:notesMasterIdLst>
  <p:sldIdLst>
    <p:sldId id="256" r:id="rId2"/>
    <p:sldId id="257" r:id="rId3"/>
    <p:sldId id="262" r:id="rId4"/>
    <p:sldId id="266" r:id="rId5"/>
    <p:sldId id="267" r:id="rId6"/>
    <p:sldId id="264" r:id="rId7"/>
    <p:sldId id="263" r:id="rId8"/>
    <p:sldId id="274" r:id="rId9"/>
    <p:sldId id="275" r:id="rId10"/>
    <p:sldId id="276" r:id="rId11"/>
    <p:sldId id="269" r:id="rId12"/>
    <p:sldId id="277" r:id="rId13"/>
    <p:sldId id="265" r:id="rId14"/>
    <p:sldId id="270" r:id="rId15"/>
    <p:sldId id="271" r:id="rId16"/>
    <p:sldId id="272" r:id="rId17"/>
    <p:sldId id="273" r:id="rId18"/>
    <p:sldId id="279" r:id="rId19"/>
    <p:sldId id="261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1F33"/>
    <a:srgbClr val="13294B"/>
    <a:srgbClr val="E84A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65"/>
    <p:restoredTop sz="94699"/>
  </p:normalViewPr>
  <p:slideViewPr>
    <p:cSldViewPr snapToGrid="0" snapToObjects="1">
      <p:cViewPr varScale="1">
        <p:scale>
          <a:sx n="67" d="100"/>
          <a:sy n="67" d="100"/>
        </p:scale>
        <p:origin x="748" y="7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04159E-4837-4D4C-BDC2-03D1392E200E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AB3B86-7B91-F344-A837-A8CD7E79C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3202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34809-F69F-0D48-97F8-9CF76A5308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340" y="1122363"/>
            <a:ext cx="5785769" cy="238760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Title Here:</a:t>
            </a:r>
            <a:b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</a:br>
            <a: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Tell Your</a:t>
            </a:r>
            <a:b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</a:br>
            <a: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Illinois Story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FA99F5-1DAB-644E-87BD-7B2BE337DBB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1340" y="3602038"/>
            <a:ext cx="5785769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Name: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E86B4-4E28-5743-B958-4D04BD329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06C45-97B4-7545-8562-07255BCE2F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6F68A1-EB41-F34E-97FD-7F64F604AF9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37075" y="5718264"/>
            <a:ext cx="3117851" cy="80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320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B210D-E74D-9F46-BBEB-61CE8DBFB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7874" y="6095093"/>
            <a:ext cx="2743200" cy="365125"/>
          </a:xfrm>
        </p:spPr>
        <p:txBody>
          <a:bodyPr/>
          <a:lstStyle/>
          <a:p>
            <a:fld id="{47306C45-97B4-7545-8562-07255BCE2F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26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C4261-61FB-7142-9417-2F78D37976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23" y="365125"/>
            <a:ext cx="9614263" cy="1325563"/>
          </a:xfrm>
        </p:spPr>
        <p:txBody>
          <a:bodyPr/>
          <a:lstStyle>
            <a:lvl1pPr algn="ctr">
              <a:defRPr b="1" i="0">
                <a:solidFill>
                  <a:srgbClr val="E84A27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Hello.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12F32-5110-BE43-86BA-CB778EC42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823" y="1690688"/>
            <a:ext cx="9614263" cy="3625895"/>
          </a:xfrm>
        </p:spPr>
        <p:txBody>
          <a:bodyPr/>
          <a:lstStyle>
            <a:lvl1pPr>
              <a:defRPr>
                <a:solidFill>
                  <a:srgbClr val="13294B"/>
                </a:solidFill>
              </a:defRPr>
            </a:lvl1pPr>
            <a:lvl2pPr>
              <a:defRPr>
                <a:solidFill>
                  <a:srgbClr val="13294B"/>
                </a:solidFill>
              </a:defRPr>
            </a:lvl2pPr>
            <a:lvl3pPr>
              <a:defRPr>
                <a:solidFill>
                  <a:srgbClr val="13294B"/>
                </a:solidFill>
              </a:defRPr>
            </a:lvl3pPr>
            <a:lvl4pPr>
              <a:defRPr>
                <a:solidFill>
                  <a:srgbClr val="13294B"/>
                </a:solidFill>
              </a:defRPr>
            </a:lvl4pPr>
            <a:lvl5pPr>
              <a:defRPr>
                <a:solidFill>
                  <a:srgbClr val="13294B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963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B210D-E74D-9F46-BBEB-61CE8DBFB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7874" y="6095093"/>
            <a:ext cx="2743200" cy="365125"/>
          </a:xfrm>
        </p:spPr>
        <p:txBody>
          <a:bodyPr/>
          <a:lstStyle/>
          <a:p>
            <a:fld id="{47306C45-97B4-7545-8562-07255BCE2F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472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26ADA6-32C7-6D47-94AB-D149FA9C1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7FDBC8-5F1C-654A-9325-61F4244133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1FB5C-A5C2-4C44-A9DF-4F6A196EC0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306C45-97B4-7545-8562-07255BCE2F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080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88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rgbClr val="E84A27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13294B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13294B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13294B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3294B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3294B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news.gallup.com/poll/4909/terrorism-united-states.aspx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83CDB9E-798C-A842-B031-6BFA04385C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1238" y="1777999"/>
            <a:ext cx="9899008" cy="2062163"/>
          </a:xfrm>
        </p:spPr>
        <p:txBody>
          <a:bodyPr>
            <a:noAutofit/>
          </a:bodyPr>
          <a:lstStyle/>
          <a:p>
            <a:pPr algn="ctr"/>
            <a:r>
              <a:rPr lang="en-US" sz="6000" dirty="0">
                <a:latin typeface="Calibri" panose="020F0502020204030204" pitchFamily="34" charset="0"/>
                <a:cs typeface="Calibri" panose="020F0502020204030204" pitchFamily="34" charset="0"/>
              </a:rPr>
              <a:t>DETECTING TERRORIST NETWORKS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2F9A5BC-DE40-064D-98AE-B1AA2F274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53196" y="3932238"/>
            <a:ext cx="5685609" cy="165576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By </a:t>
            </a:r>
            <a:r>
              <a:rPr lang="en-US" dirty="0" err="1">
                <a:solidFill>
                  <a:schemeClr val="bg1"/>
                </a:solidFill>
                <a:latin typeface="Georgia" panose="02040502050405020303" pitchFamily="18" charset="0"/>
              </a:rPr>
              <a:t>Susham</a:t>
            </a:r>
            <a:r>
              <a:rPr lang="en-US" dirty="0" err="1">
                <a:latin typeface="Georgia" panose="02040502050405020303" pitchFamily="18" charset="0"/>
              </a:rPr>
              <a:t>a</a:t>
            </a:r>
            <a:r>
              <a:rPr lang="en-US" dirty="0">
                <a:latin typeface="Georgia" panose="02040502050405020303" pitchFamily="18" charset="0"/>
              </a:rPr>
              <a:t> Shankar, Akash Govind Kuttikad and </a:t>
            </a:r>
            <a:r>
              <a:rPr lang="en-US" dirty="0" err="1">
                <a:latin typeface="Georgia" panose="02040502050405020303" pitchFamily="18" charset="0"/>
              </a:rPr>
              <a:t>Thihan</a:t>
            </a:r>
            <a:r>
              <a:rPr lang="en-US" dirty="0">
                <a:latin typeface="Georgia" panose="02040502050405020303" pitchFamily="18" charset="0"/>
              </a:rPr>
              <a:t> Moe Kyaw</a:t>
            </a: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2583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01B7-B94D-144E-BD32-1361BF0BF22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8445" y="124584"/>
            <a:ext cx="11482387" cy="1325563"/>
          </a:xfrm>
        </p:spPr>
        <p:txBody>
          <a:bodyPr>
            <a:normAutofit/>
          </a:bodyPr>
          <a:lstStyle/>
          <a:p>
            <a:r>
              <a:rPr lang="en-US" sz="3200" dirty="0"/>
              <a:t>Similarity criteria between terrorist events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C45A7E7-7359-4761-97FB-883CC3C9186B}"/>
                  </a:ext>
                </a:extLst>
              </p:cNvPr>
              <p:cNvSpPr txBox="1"/>
              <p:nvPr/>
            </p:nvSpPr>
            <p:spPr>
              <a:xfrm>
                <a:off x="564705" y="2027876"/>
                <a:ext cx="11048175" cy="40492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Theoretical comprehension: Relationship between time and similarity of events: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IN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Time is inversely proportional to similarity</a:t>
                </a:r>
              </a:p>
              <a:p>
                <a:pPr lvl="1"/>
                <a:endParaRPr lang="en-IN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Practical Application: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IN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Calculating time difference between two events:</a:t>
                </a:r>
              </a:p>
              <a:p>
                <a:pPr lvl="1"/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      The time function computes the time difference between two events </a:t>
                </a:r>
              </a:p>
              <a:p>
                <a:pPr lvl="1"/>
                <a:endParaRPr lang="en-IN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Time similarity function:</a:t>
                </a:r>
              </a:p>
              <a:p>
                <a:pPr lvl="1"/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    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𝑤𝑒𝑖𝑔h𝑡</m:t>
                        </m:r>
                        <m: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r>
                          <a:rPr lang="en-US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{−1∗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solidFill>
                                  <a:srgbClr val="131F33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solidFill>
                                      <a:srgbClr val="131F33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solidFill>
                                      <a:srgbClr val="131F33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b="0" i="1" smtClean="0">
                                    <a:solidFill>
                                      <a:srgbClr val="131F33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0" i="1" smtClean="0">
                                <a:solidFill>
                                  <a:srgbClr val="131F33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solidFill>
                                      <a:srgbClr val="131F33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solidFill>
                                      <a:srgbClr val="131F33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b="0" i="1" smtClean="0">
                                    <a:solidFill>
                                      <a:srgbClr val="131F33"/>
                                    </a:solidFill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  <m:r>
                          <a:rPr lang="en-US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}</m:t>
                        </m:r>
                      </m:sup>
                    </m:sSup>
                    <m:sSub>
                      <m:sSubPr>
                        <m:ctrlPr>
                          <a:rPr lang="en-US" i="1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𝑓𝑜𝑟</m:t>
                        </m:r>
                        <m: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i="1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i="1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i="1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𝜏</m:t>
                    </m:r>
                  </m:oMath>
                </a14:m>
                <a:endParaRPr lang="en-IN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lvl="1"/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      where,</a:t>
                </a:r>
              </a:p>
              <a:p>
                <a:pPr lvl="1"/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      </a:t>
                </a:r>
                <a:r>
                  <a:rPr lang="en-IN" dirty="0" err="1">
                    <a:solidFill>
                      <a:srgbClr val="131F33"/>
                    </a:solidFill>
                    <a:latin typeface="Georgia" panose="02040502050405020303" pitchFamily="18" charset="0"/>
                  </a:rPr>
                  <a:t>t</a:t>
                </a:r>
                <a:r>
                  <a:rPr lang="en-IN" baseline="-25000" dirty="0" err="1">
                    <a:solidFill>
                      <a:srgbClr val="131F33"/>
                    </a:solidFill>
                    <a:latin typeface="Georgia" panose="02040502050405020303" pitchFamily="18" charset="0"/>
                  </a:rPr>
                  <a:t>i</a:t>
                </a:r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, </a:t>
                </a:r>
                <a:r>
                  <a:rPr lang="en-IN" dirty="0" err="1">
                    <a:solidFill>
                      <a:srgbClr val="131F33"/>
                    </a:solidFill>
                    <a:latin typeface="Georgia" panose="02040502050405020303" pitchFamily="18" charset="0"/>
                  </a:rPr>
                  <a:t>t</a:t>
                </a:r>
                <a:r>
                  <a:rPr lang="en-IN" baseline="-25000" dirty="0" err="1">
                    <a:solidFill>
                      <a:srgbClr val="131F33"/>
                    </a:solidFill>
                    <a:latin typeface="Georgia" panose="02040502050405020303" pitchFamily="18" charset="0"/>
                  </a:rPr>
                  <a:t>j</a:t>
                </a:r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 – time gap between two events</a:t>
                </a:r>
              </a:p>
              <a:p>
                <a:pPr lvl="1"/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     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 – upper limit for difference in time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C45A7E7-7359-4761-97FB-883CC3C918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705" y="2027876"/>
                <a:ext cx="11048175" cy="4049250"/>
              </a:xfrm>
              <a:prstGeom prst="rect">
                <a:avLst/>
              </a:prstGeom>
              <a:blipFill>
                <a:blip r:embed="rId2"/>
                <a:stretch>
                  <a:fillRect l="-386" t="-904" b="-150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D8F86C17-A2F9-0340-8394-CC3A70C1F501}"/>
              </a:ext>
            </a:extLst>
          </p:cNvPr>
          <p:cNvSpPr txBox="1"/>
          <p:nvPr/>
        </p:nvSpPr>
        <p:spPr>
          <a:xfrm>
            <a:off x="394652" y="1405953"/>
            <a:ext cx="41875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rgbClr val="131F33"/>
                </a:solidFill>
                <a:latin typeface="Georgia" panose="02040502050405020303" pitchFamily="18" charset="0"/>
              </a:rPr>
              <a:t>Temporal proximity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331187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45A7E7-7359-4761-97FB-883CC3C9186B}"/>
              </a:ext>
            </a:extLst>
          </p:cNvPr>
          <p:cNvSpPr txBox="1"/>
          <p:nvPr/>
        </p:nvSpPr>
        <p:spPr>
          <a:xfrm>
            <a:off x="343852" y="1459672"/>
            <a:ext cx="110312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Target type: </a:t>
            </a:r>
            <a:r>
              <a:rPr lang="en-US" dirty="0">
                <a:latin typeface="Georgia" panose="02040502050405020303" pitchFamily="18" charset="0"/>
              </a:rPr>
              <a:t>The most frequently attacked type of target in the United States between 1970 and 2013 was business targets. Nearly one-third of all attacks on business targets were on banks/commerce, and an additional 23% were on retail entities</a:t>
            </a:r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72C949-2F5F-43DF-97C3-8266BF0AC2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06"/>
          <a:stretch/>
        </p:blipFill>
        <p:spPr>
          <a:xfrm>
            <a:off x="1293494" y="2939832"/>
            <a:ext cx="9605011" cy="226253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CE05557-9155-4B16-8A89-40A4352BFE6C}"/>
              </a:ext>
            </a:extLst>
          </p:cNvPr>
          <p:cNvSpPr txBox="1">
            <a:spLocks/>
          </p:cNvSpPr>
          <p:nvPr/>
        </p:nvSpPr>
        <p:spPr>
          <a:xfrm>
            <a:off x="508445" y="134109"/>
            <a:ext cx="114823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sz="3200" dirty="0"/>
              <a:t>Similarity criteria between terrorist events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E2AC53-00F3-4AB7-8D6F-146C42001E54}"/>
              </a:ext>
            </a:extLst>
          </p:cNvPr>
          <p:cNvSpPr txBox="1"/>
          <p:nvPr/>
        </p:nvSpPr>
        <p:spPr>
          <a:xfrm>
            <a:off x="795528" y="6108192"/>
            <a:ext cx="961034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100" dirty="0">
                <a:solidFill>
                  <a:schemeClr val="bg1"/>
                </a:solidFill>
              </a:rPr>
              <a:t>Source</a:t>
            </a:r>
            <a:r>
              <a:rPr lang="en-US" sz="1100" dirty="0">
                <a:solidFill>
                  <a:schemeClr val="bg1"/>
                </a:solidFill>
              </a:rPr>
              <a:t>: Miller E., START </a:t>
            </a:r>
            <a:r>
              <a:rPr lang="en-US" sz="1100" dirty="0" err="1">
                <a:solidFill>
                  <a:schemeClr val="bg1"/>
                </a:solidFill>
              </a:rPr>
              <a:t>Novemeber</a:t>
            </a:r>
            <a:r>
              <a:rPr lang="en-US" sz="1100" dirty="0">
                <a:solidFill>
                  <a:schemeClr val="bg1"/>
                </a:solidFill>
              </a:rPr>
              <a:t> 2014, </a:t>
            </a:r>
            <a:r>
              <a:rPr lang="en-US" sz="1100" b="0" i="0" dirty="0">
                <a:solidFill>
                  <a:srgbClr val="FFFFFF"/>
                </a:solidFill>
                <a:effectLst/>
              </a:rPr>
              <a:t>Terrorist Attacks in the U.S. Between 1970 and 2013: Data from the Global Terrorism Database (GTD) </a:t>
            </a:r>
          </a:p>
          <a:p>
            <a:br>
              <a:rPr lang="en-US" sz="1100" b="0" i="0" dirty="0">
                <a:solidFill>
                  <a:srgbClr val="FFFFFF"/>
                </a:solidFill>
                <a:effectLst/>
              </a:rPr>
            </a:br>
            <a:endParaRPr 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35143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99FDC-8043-0E4F-B2DD-FD80DC85D436}"/>
              </a:ext>
            </a:extLst>
          </p:cNvPr>
          <p:cNvSpPr txBox="1">
            <a:spLocks/>
          </p:cNvSpPr>
          <p:nvPr/>
        </p:nvSpPr>
        <p:spPr>
          <a:xfrm>
            <a:off x="508445" y="124584"/>
            <a:ext cx="114823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sz="3200" dirty="0"/>
              <a:t>Similarity criteria between terrorist events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C530B2-D843-644D-BB96-FEBEDFACDF6D}"/>
              </a:ext>
            </a:extLst>
          </p:cNvPr>
          <p:cNvSpPr txBox="1"/>
          <p:nvPr/>
        </p:nvSpPr>
        <p:spPr>
          <a:xfrm>
            <a:off x="564705" y="2027876"/>
            <a:ext cx="1104817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Theoretical comprehension: Relationship between target group and similarity of events: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If the target group is the same, there exists a similarity between two terrorist attacks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Motivated by the fact that groups with similar ideologies attack the same target groups</a:t>
            </a:r>
          </a:p>
          <a:p>
            <a:pPr lvl="1"/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Practical Application: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Checking for similarity through target groups:</a:t>
            </a:r>
          </a:p>
          <a:p>
            <a:pPr lvl="1"/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      A simple equality check between target groups of two events under consideration permits further  </a:t>
            </a:r>
          </a:p>
          <a:p>
            <a:pPr lvl="1"/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      weight addition to the edges based on spatial and temporal relevance.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1097EB-4911-5142-8C01-343D8C741647}"/>
              </a:ext>
            </a:extLst>
          </p:cNvPr>
          <p:cNvSpPr txBox="1"/>
          <p:nvPr/>
        </p:nvSpPr>
        <p:spPr>
          <a:xfrm>
            <a:off x="394652" y="1405953"/>
            <a:ext cx="41875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rgbClr val="131F33"/>
                </a:solidFill>
                <a:latin typeface="Georgia" panose="02040502050405020303" pitchFamily="18" charset="0"/>
              </a:rPr>
              <a:t>Target Group Equality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092688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01B7-B94D-144E-BD32-1361BF0BF22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42888" y="31750"/>
            <a:ext cx="11482387" cy="1325563"/>
          </a:xfrm>
        </p:spPr>
        <p:txBody>
          <a:bodyPr>
            <a:normAutofit/>
          </a:bodyPr>
          <a:lstStyle/>
          <a:p>
            <a:r>
              <a:rPr lang="en-US" sz="4000" dirty="0"/>
              <a:t>Formation of events graph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E6AAFA-94F9-422D-B9B9-9E3D4F633D19}"/>
              </a:ext>
            </a:extLst>
          </p:cNvPr>
          <p:cNvSpPr txBox="1"/>
          <p:nvPr/>
        </p:nvSpPr>
        <p:spPr>
          <a:xfrm>
            <a:off x="-561974" y="1161287"/>
            <a:ext cx="6972299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31F33"/>
                </a:solidFill>
                <a:latin typeface="Georgia" panose="02040502050405020303" pitchFamily="18" charset="0"/>
              </a:rPr>
              <a:t>Based on the aforementioned similarity criteria, a graph connecting various terrorist events in the United States was formed.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31F33"/>
                </a:solidFill>
                <a:latin typeface="Georgia" panose="02040502050405020303" pitchFamily="18" charset="0"/>
              </a:rPr>
              <a:t>Graph directed from influencer to the influenced event.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31F33"/>
                </a:solidFill>
                <a:latin typeface="Georgia" panose="02040502050405020303" pitchFamily="18" charset="0"/>
              </a:rPr>
              <a:t>Total number of nodes = Number of events = 2437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31F33"/>
                </a:solidFill>
                <a:latin typeface="Georgia" panose="02040502050405020303" pitchFamily="18" charset="0"/>
              </a:rPr>
              <a:t>Total number of edges = 186789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31F33"/>
                </a:solidFill>
                <a:latin typeface="Georgia" panose="02040502050405020303" pitchFamily="18" charset="0"/>
              </a:rPr>
              <a:t>Top 8 influential events have been identified by calculating closeness centrality value of each node.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31F33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31F33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31F33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131F33"/>
              </a:solidFill>
              <a:latin typeface="Georgia" panose="02040502050405020303" pitchFamily="18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2413C59-1F8D-4F20-AA9B-4F4CC6BE77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1" t="7228" r="6259" b="6444"/>
          <a:stretch/>
        </p:blipFill>
        <p:spPr bwMode="auto">
          <a:xfrm>
            <a:off x="6798127" y="1520599"/>
            <a:ext cx="5297751" cy="3573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6241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01B7-B94D-144E-BD32-1361BF0BF22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42888" y="31750"/>
            <a:ext cx="11482387" cy="1325563"/>
          </a:xfrm>
        </p:spPr>
        <p:txBody>
          <a:bodyPr>
            <a:normAutofit/>
          </a:bodyPr>
          <a:lstStyle/>
          <a:p>
            <a:r>
              <a:rPr lang="en-US" sz="4000" dirty="0"/>
              <a:t>Closeness centrality of events graph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E6AAFA-94F9-422D-B9B9-9E3D4F633D19}"/>
              </a:ext>
            </a:extLst>
          </p:cNvPr>
          <p:cNvSpPr txBox="1"/>
          <p:nvPr/>
        </p:nvSpPr>
        <p:spPr>
          <a:xfrm>
            <a:off x="-561974" y="1161287"/>
            <a:ext cx="1224191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31F33"/>
                </a:solidFill>
                <a:latin typeface="Georgia" panose="02040502050405020303" pitchFamily="18" charset="0"/>
              </a:rPr>
              <a:t>Range varies from 0.19589 to 0.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31F33"/>
                </a:solidFill>
                <a:latin typeface="Georgia" panose="02040502050405020303" pitchFamily="18" charset="0"/>
              </a:rPr>
              <a:t>Centralization of the graph formed = 0.3088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31F33"/>
                </a:solidFill>
                <a:latin typeface="Georgia" panose="02040502050405020303" pitchFamily="18" charset="0"/>
              </a:rPr>
              <a:t> Top 8 influential events and corresponding groups: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31F33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31F33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31F33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131F33"/>
              </a:solidFill>
              <a:latin typeface="Georgia" panose="02040502050405020303" pitchFamily="18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51D900C-D21C-4C34-9DF1-142180577C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9989" y="1483860"/>
            <a:ext cx="5325465" cy="365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3F72380-4B4D-41C9-BFEC-955CAD76AE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0508297"/>
              </p:ext>
            </p:extLst>
          </p:nvPr>
        </p:nvGraphicFramePr>
        <p:xfrm>
          <a:off x="512064" y="2649578"/>
          <a:ext cx="6257925" cy="33414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3431">
                  <a:extLst>
                    <a:ext uri="{9D8B030D-6E8A-4147-A177-3AD203B41FA5}">
                      <a16:colId xmlns:a16="http://schemas.microsoft.com/office/drawing/2014/main" val="314217230"/>
                    </a:ext>
                  </a:extLst>
                </a:gridCol>
                <a:gridCol w="1702384">
                  <a:extLst>
                    <a:ext uri="{9D8B030D-6E8A-4147-A177-3AD203B41FA5}">
                      <a16:colId xmlns:a16="http://schemas.microsoft.com/office/drawing/2014/main" val="3663031511"/>
                    </a:ext>
                  </a:extLst>
                </a:gridCol>
                <a:gridCol w="3262110">
                  <a:extLst>
                    <a:ext uri="{9D8B030D-6E8A-4147-A177-3AD203B41FA5}">
                      <a16:colId xmlns:a16="http://schemas.microsoft.com/office/drawing/2014/main" val="716805927"/>
                    </a:ext>
                  </a:extLst>
                </a:gridCol>
              </a:tblGrid>
              <a:tr h="371271">
                <a:tc>
                  <a:txBody>
                    <a:bodyPr/>
                    <a:lstStyle/>
                    <a:p>
                      <a:r>
                        <a:rPr lang="en-IN" dirty="0"/>
                        <a:t>Event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Closeness 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Group 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2891668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r>
                        <a:rPr lang="en-IN" dirty="0"/>
                        <a:t>251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0.19589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Revolutionary Force 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424956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r>
                        <a:rPr lang="en-IN" dirty="0"/>
                        <a:t>252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0.19589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Revolutionary Force 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7494862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r>
                        <a:rPr lang="en-IN" dirty="0"/>
                        <a:t>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0.19429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Strikers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9464533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r>
                        <a:rPr lang="en-IN" dirty="0"/>
                        <a:t>243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0.19423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Black Nationalists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0242614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r>
                        <a:rPr lang="en-IN" dirty="0"/>
                        <a:t>570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0.18812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Black Nationalists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3527937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r>
                        <a:rPr lang="en-IN" dirty="0"/>
                        <a:t>593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0.18773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Black Nationalists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6239984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r>
                        <a:rPr lang="en-IN" dirty="0"/>
                        <a:t>228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0.18699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Left-Wing Militants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2568363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r>
                        <a:rPr lang="en-IN" dirty="0"/>
                        <a:t>229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0.18699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Left-Wing Militants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3482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21850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01B7-B94D-144E-BD32-1361BF0BF22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42888" y="31750"/>
            <a:ext cx="11482387" cy="1325563"/>
          </a:xfrm>
        </p:spPr>
        <p:txBody>
          <a:bodyPr>
            <a:normAutofit/>
          </a:bodyPr>
          <a:lstStyle/>
          <a:p>
            <a:r>
              <a:rPr lang="en-US" sz="4000" dirty="0"/>
              <a:t>Network with terrorist groups as nodes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E6AAFA-94F9-422D-B9B9-9E3D4F633D19}"/>
              </a:ext>
            </a:extLst>
          </p:cNvPr>
          <p:cNvSpPr txBox="1"/>
          <p:nvPr/>
        </p:nvSpPr>
        <p:spPr>
          <a:xfrm>
            <a:off x="-561974" y="1161287"/>
            <a:ext cx="706325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31F33"/>
                </a:solidFill>
                <a:latin typeface="Georgia" panose="02040502050405020303" pitchFamily="18" charset="0"/>
              </a:rPr>
              <a:t>Edge included between two groups if one has followed more than 100 events ‘similar’ to another.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31F33"/>
                </a:solidFill>
                <a:latin typeface="Georgia" panose="02040502050405020303" pitchFamily="18" charset="0"/>
              </a:rPr>
              <a:t>Number of events followed between groups (initial edge weight) varies between 1 and 2779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31F33"/>
                </a:solidFill>
                <a:latin typeface="Georgia" panose="02040502050405020303" pitchFamily="18" charset="0"/>
              </a:rPr>
              <a:t>Number of nodes = 79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31F33"/>
                </a:solidFill>
                <a:latin typeface="Georgia" panose="02040502050405020303" pitchFamily="18" charset="0"/>
              </a:rPr>
              <a:t>Number of edges =  306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31F33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31F33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31F33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131F33"/>
              </a:solidFill>
              <a:latin typeface="Georgia" panose="02040502050405020303" pitchFamily="18" charset="0"/>
            </a:endParaRPr>
          </a:p>
        </p:txBody>
      </p:sp>
      <p:pic>
        <p:nvPicPr>
          <p:cNvPr id="9" name="Picture 8" descr="A picture containing outdoor object, pylon&#10;&#10;Description automatically generated">
            <a:extLst>
              <a:ext uri="{FF2B5EF4-FFF2-40B4-BE49-F238E27FC236}">
                <a16:creationId xmlns:a16="http://schemas.microsoft.com/office/drawing/2014/main" id="{34B5B0C7-5C49-B843-A266-01102387D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4628" y="1000657"/>
            <a:ext cx="5223997" cy="4908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4174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01B7-B94D-144E-BD32-1361BF0BF22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42888" y="31750"/>
            <a:ext cx="11482387" cy="1325563"/>
          </a:xfrm>
        </p:spPr>
        <p:txBody>
          <a:bodyPr>
            <a:normAutofit/>
          </a:bodyPr>
          <a:lstStyle/>
          <a:p>
            <a:r>
              <a:rPr lang="en-US" sz="4000" dirty="0"/>
              <a:t>Closeness centrality for the groups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E6AAFA-94F9-422D-B9B9-9E3D4F633D19}"/>
              </a:ext>
            </a:extLst>
          </p:cNvPr>
          <p:cNvSpPr txBox="1"/>
          <p:nvPr/>
        </p:nvSpPr>
        <p:spPr>
          <a:xfrm>
            <a:off x="-561974" y="1161287"/>
            <a:ext cx="665797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31F33"/>
                </a:solidFill>
                <a:latin typeface="Georgia" panose="02040502050405020303" pitchFamily="18" charset="0"/>
              </a:rPr>
              <a:t>Range of values of closeness: 0.54299 to 0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lvl="2"/>
            <a:endParaRPr lang="en-US" sz="20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131F33"/>
                </a:solidFill>
                <a:effectLst/>
                <a:latin typeface="Georgia" panose="02040502050405020303" pitchFamily="18" charset="0"/>
              </a:rPr>
              <a:t>Top 5 influential groups in order of closeness centrality: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31F33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31F33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131F33"/>
              </a:solidFill>
              <a:latin typeface="Georgia" panose="02040502050405020303" pitchFamily="18" charset="0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8315887-27CB-4229-A502-0280CD7995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3210039"/>
              </p:ext>
            </p:extLst>
          </p:nvPr>
        </p:nvGraphicFramePr>
        <p:xfrm>
          <a:off x="370114" y="3042678"/>
          <a:ext cx="586399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87322">
                  <a:extLst>
                    <a:ext uri="{9D8B030D-6E8A-4147-A177-3AD203B41FA5}">
                      <a16:colId xmlns:a16="http://schemas.microsoft.com/office/drawing/2014/main" val="1174560093"/>
                    </a:ext>
                  </a:extLst>
                </a:gridCol>
                <a:gridCol w="2176676">
                  <a:extLst>
                    <a:ext uri="{9D8B030D-6E8A-4147-A177-3AD203B41FA5}">
                      <a16:colId xmlns:a16="http://schemas.microsoft.com/office/drawing/2014/main" val="13513059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Group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Closeness centrality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1232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Left-Wing Militants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0.54299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1735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White Supremacists/Nationalists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0.42735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2668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Jewish Defence League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0.42343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6647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Black Nationalists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0.40486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261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Weather Underground, Weathermen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0.40134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2634177"/>
                  </a:ext>
                </a:extLst>
              </a:tr>
            </a:tbl>
          </a:graphicData>
        </a:graphic>
      </p:graphicFrame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708FE4E4-EBC9-C349-9CF1-71E3E4C551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553" b="99512" l="2915" r="99028">
                        <a14:foregroundMark x1="4080" y1="30488" x2="13148" y2="29187"/>
                        <a14:foregroundMark x1="13148" y1="29187" x2="3886" y2="30488"/>
                        <a14:foregroundMark x1="3886" y1="30488" x2="10363" y2="30081"/>
                        <a14:foregroundMark x1="4858" y1="29593" x2="13342" y2="29837"/>
                        <a14:foregroundMark x1="2979" y1="16179" x2="12176" y2="15691"/>
                        <a14:foregroundMark x1="12176" y1="15691" x2="13666" y2="15041"/>
                        <a14:foregroundMark x1="7383" y1="10163" x2="17293" y2="9919"/>
                        <a14:foregroundMark x1="17293" y1="9919" x2="22150" y2="10163"/>
                        <a14:foregroundMark x1="7772" y1="9675" x2="16645" y2="9919"/>
                        <a14:foregroundMark x1="16645" y1="9919" x2="21438" y2="9024"/>
                        <a14:foregroundMark x1="8549" y1="10163" x2="17228" y2="10081"/>
                        <a14:foregroundMark x1="17228" y1="10081" x2="16451" y2="8537"/>
                        <a14:foregroundMark x1="14767" y1="8780" x2="10557" y2="9919"/>
                        <a14:foregroundMark x1="69883" y1="17073" x2="79016" y2="16423"/>
                        <a14:foregroundMark x1="79016" y1="16423" x2="76943" y2="26098"/>
                        <a14:foregroundMark x1="77461" y1="18293" x2="85363" y2="17317"/>
                        <a14:foregroundMark x1="78044" y1="17561" x2="81736" y2="17317"/>
                        <a14:foregroundMark x1="78562" y1="17073" x2="80052" y2="17317"/>
                        <a14:foregroundMark x1="82837" y1="17317" x2="87630" y2="16829"/>
                        <a14:foregroundMark x1="82837" y1="20569" x2="76749" y2="25854"/>
                        <a14:foregroundMark x1="83355" y1="19837" x2="84262" y2="20813"/>
                        <a14:foregroundMark x1="74870" y1="49268" x2="83549" y2="49024"/>
                        <a14:foregroundMark x1="83549" y1="49024" x2="78044" y2="48130"/>
                        <a14:foregroundMark x1="82966" y1="49024" x2="82966" y2="48374"/>
                        <a14:foregroundMark x1="74870" y1="76829" x2="83420" y2="77236"/>
                        <a14:foregroundMark x1="83420" y1="77236" x2="74158" y2="80732"/>
                        <a14:foregroundMark x1="74158" y1="80732" x2="81541" y2="75122"/>
                        <a14:foregroundMark x1="81541" y1="75122" x2="72733" y2="79593"/>
                        <a14:foregroundMark x1="72733" y1="79593" x2="81541" y2="78211"/>
                        <a14:foregroundMark x1="81541" y1="78211" x2="82448" y2="76098"/>
                        <a14:foregroundMark x1="79339" y1="79837" x2="74352" y2="89919"/>
                        <a14:foregroundMark x1="74352" y1="89919" x2="73964" y2="78780"/>
                        <a14:foregroundMark x1="73964" y1="78780" x2="73964" y2="79106"/>
                        <a14:foregroundMark x1="72474" y1="89512" x2="78368" y2="88862"/>
                        <a14:foregroundMark x1="72474" y1="88618" x2="81801" y2="89268"/>
                        <a14:foregroundMark x1="81801" y1="89268" x2="74158" y2="88618"/>
                        <a14:foregroundMark x1="36334" y1="86504" x2="41904" y2="86992"/>
                        <a14:foregroundMark x1="36010" y1="87886" x2="41321" y2="84878"/>
                        <a14:foregroundMark x1="35039" y1="90894" x2="40997" y2="85366"/>
                        <a14:foregroundMark x1="37306" y1="91138" x2="41321" y2="87236"/>
                        <a14:foregroundMark x1="39119" y1="90000" x2="43005" y2="90244"/>
                        <a14:foregroundMark x1="13666" y1="85610" x2="30764" y2="82358"/>
                        <a14:foregroundMark x1="30764" y1="82358" x2="31023" y2="80488"/>
                        <a14:foregroundMark x1="15544" y1="86098" x2="24028" y2="82927"/>
                        <a14:foregroundMark x1="24028" y1="82927" x2="24028" y2="82846"/>
                        <a14:foregroundMark x1="23834" y1="85122" x2="24741" y2="84472"/>
                        <a14:foregroundMark x1="92228" y1="2276" x2="93847" y2="43415"/>
                        <a14:foregroundMark x1="93847" y1="43415" x2="90220" y2="27398"/>
                        <a14:foregroundMark x1="90220" y1="27398" x2="97345" y2="57805"/>
                        <a14:foregroundMark x1="97345" y1="57805" x2="96697" y2="71301"/>
                        <a14:foregroundMark x1="96697" y1="71301" x2="93523" y2="19756"/>
                        <a14:foregroundMark x1="93523" y1="19756" x2="95531" y2="59106"/>
                        <a14:foregroundMark x1="95531" y1="59106" x2="95920" y2="1870"/>
                        <a14:foregroundMark x1="95920" y1="1870" x2="98446" y2="64228"/>
                        <a14:foregroundMark x1="98446" y1="64228" x2="96503" y2="12439"/>
                        <a14:foregroundMark x1="96503" y1="12439" x2="99482" y2="68537"/>
                        <a14:foregroundMark x1="99482" y1="68537" x2="92746" y2="8618"/>
                        <a14:foregroundMark x1="92746" y1="8618" x2="97992" y2="40407"/>
                        <a14:foregroundMark x1="97992" y1="40407" x2="96632" y2="2033"/>
                        <a14:foregroundMark x1="96632" y1="2033" x2="93523" y2="37317"/>
                        <a14:foregroundMark x1="93523" y1="37317" x2="92940" y2="20325"/>
                        <a14:foregroundMark x1="92940" y1="20325" x2="93459" y2="42358"/>
                        <a14:foregroundMark x1="93459" y1="42358" x2="91127" y2="894"/>
                        <a14:foregroundMark x1="91127" y1="894" x2="97474" y2="47236"/>
                        <a14:foregroundMark x1="97474" y1="47236" x2="95920" y2="30163"/>
                        <a14:foregroundMark x1="95920" y1="30163" x2="98640" y2="54146"/>
                        <a14:foregroundMark x1="98640" y1="54146" x2="95790" y2="37967"/>
                        <a14:foregroundMark x1="95790" y1="37967" x2="97927" y2="73902"/>
                        <a14:foregroundMark x1="97927" y1="73902" x2="93718" y2="57724"/>
                        <a14:foregroundMark x1="93718" y1="57724" x2="95466" y2="83008"/>
                        <a14:foregroundMark x1="95466" y1="83008" x2="90026" y2="43902"/>
                        <a14:foregroundMark x1="90026" y1="43902" x2="90544" y2="93659"/>
                        <a14:foregroundMark x1="90544" y1="93659" x2="95596" y2="79024"/>
                        <a14:foregroundMark x1="95596" y1="79024" x2="95402" y2="62602"/>
                        <a14:foregroundMark x1="95402" y1="62602" x2="96503" y2="87967"/>
                        <a14:foregroundMark x1="96503" y1="87967" x2="92876" y2="46341"/>
                        <a14:foregroundMark x1="92876" y1="46341" x2="94689" y2="74309"/>
                        <a14:foregroundMark x1="94689" y1="74309" x2="95337" y2="59350"/>
                        <a14:foregroundMark x1="95337" y1="59350" x2="98316" y2="71707"/>
                        <a14:foregroundMark x1="98316" y1="71707" x2="98122" y2="94309"/>
                        <a14:foregroundMark x1="98122" y1="94309" x2="95920" y2="51220"/>
                        <a14:foregroundMark x1="95920" y1="51220" x2="99028" y2="96504"/>
                        <a14:foregroundMark x1="99028" y1="96504" x2="91127" y2="74715"/>
                        <a14:foregroundMark x1="91127" y1="74715" x2="93070" y2="89106"/>
                        <a14:foregroundMark x1="93070" y1="89106" x2="94624" y2="51138"/>
                        <a14:foregroundMark x1="94624" y1="51138" x2="98640" y2="93252"/>
                        <a14:foregroundMark x1="98640" y1="93252" x2="96697" y2="73740"/>
                        <a14:foregroundMark x1="96697" y1="73740" x2="96567" y2="97805"/>
                        <a14:foregroundMark x1="96567" y1="97805" x2="97345" y2="77480"/>
                        <a14:foregroundMark x1="97345" y1="77480" x2="97085" y2="88862"/>
                        <a14:foregroundMark x1="97085" y1="88862" x2="90933" y2="96423"/>
                        <a14:foregroundMark x1="90933" y1="96423" x2="96114" y2="85854"/>
                        <a14:foregroundMark x1="96114" y1="85854" x2="96308" y2="99268"/>
                        <a14:foregroundMark x1="96308" y1="99268" x2="93653" y2="88455"/>
                        <a14:foregroundMark x1="93653" y1="88455" x2="94624" y2="99837"/>
                        <a14:foregroundMark x1="94624" y1="99837" x2="94430" y2="88943"/>
                        <a14:foregroundMark x1="94430" y1="88943" x2="95531" y2="99675"/>
                        <a14:foregroundMark x1="95531" y1="99675" x2="98122" y2="10650"/>
                        <a14:foregroundMark x1="98122" y1="10650" x2="90026" y2="1301"/>
                        <a14:foregroundMark x1="90026" y1="1301" x2="93718" y2="27805"/>
                        <a14:foregroundMark x1="93718" y1="27805" x2="93718" y2="5203"/>
                        <a14:foregroundMark x1="93718" y1="5203" x2="99935" y2="19187"/>
                        <a14:foregroundMark x1="99935" y1="19187" x2="97927" y2="2764"/>
                        <a14:foregroundMark x1="97927" y1="2764" x2="99611" y2="41870"/>
                        <a14:foregroundMark x1="99611" y1="41870" x2="97539" y2="407"/>
                        <a14:foregroundMark x1="97539" y1="407" x2="99547" y2="11789"/>
                        <a14:foregroundMark x1="99547" y1="11789" x2="95142" y2="2358"/>
                        <a14:foregroundMark x1="95142" y1="2358" x2="97668" y2="21707"/>
                        <a14:foregroundMark x1="97668" y1="21707" x2="94819" y2="3415"/>
                        <a14:foregroundMark x1="94819" y1="3415" x2="94041" y2="20407"/>
                        <a14:foregroundMark x1="94041" y1="20407" x2="94041" y2="894"/>
                        <a14:foregroundMark x1="94041" y1="894" x2="95337" y2="24634"/>
                        <a14:foregroundMark x1="95337" y1="24634" x2="94041" y2="8049"/>
                        <a14:foregroundMark x1="94041" y1="8049" x2="92681" y2="69106"/>
                        <a14:foregroundMark x1="92681" y1="69106" x2="95531" y2="2764"/>
                        <a14:foregroundMark x1="95531" y1="2764" x2="97085" y2="43659"/>
                        <a14:foregroundMark x1="97085" y1="43659" x2="93718" y2="21138"/>
                        <a14:foregroundMark x1="93718" y1="21138" x2="95596" y2="54797"/>
                        <a14:foregroundMark x1="95596" y1="54797" x2="93653" y2="27073"/>
                        <a14:foregroundMark x1="93653" y1="27073" x2="96373" y2="50894"/>
                        <a14:foregroundMark x1="96373" y1="50894" x2="92358" y2="26667"/>
                        <a14:foregroundMark x1="92358" y1="26667" x2="93912" y2="53821"/>
                        <a14:foregroundMark x1="93912" y1="53821" x2="92617" y2="29756"/>
                        <a14:foregroundMark x1="92617" y1="29756" x2="93070" y2="48130"/>
                        <a14:foregroundMark x1="93070" y1="48130" x2="93912" y2="28455"/>
                        <a14:foregroundMark x1="93912" y1="28455" x2="95142" y2="59512"/>
                        <a14:foregroundMark x1="95142" y1="59512" x2="93394" y2="47805"/>
                        <a14:foregroundMark x1="93394" y1="47805" x2="93459" y2="71057"/>
                        <a14:foregroundMark x1="93459" y1="71057" x2="94624" y2="51057"/>
                        <a14:foregroundMark x1="94624" y1="51057" x2="99676" y2="79106"/>
                        <a14:foregroundMark x1="99676" y1="79106" x2="94948" y2="91626"/>
                        <a14:foregroundMark x1="94948" y1="91626" x2="90997" y2="76667"/>
                        <a14:foregroundMark x1="90997" y1="76667" x2="94236" y2="90244"/>
                        <a14:foregroundMark x1="94236" y1="90244" x2="94624" y2="79350"/>
                        <a14:foregroundMark x1="94624" y1="79350" x2="95790" y2="90325"/>
                        <a14:foregroundMark x1="95790" y1="90325" x2="91775" y2="77480"/>
                        <a14:foregroundMark x1="91775" y1="77480" x2="93847" y2="91545"/>
                        <a14:foregroundMark x1="93847" y1="91545" x2="93847" y2="91138"/>
                        <a14:foregroundMark x1="94819" y1="4634" x2="95725" y2="11301"/>
                        <a14:foregroundMark x1="93523" y1="96667" x2="99028" y2="995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05625" y="1161286"/>
            <a:ext cx="5716206" cy="4553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290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01B7-B94D-144E-BD32-1361BF0BF22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42888" y="0"/>
            <a:ext cx="11482387" cy="1095375"/>
          </a:xfrm>
        </p:spPr>
        <p:txBody>
          <a:bodyPr>
            <a:normAutofit/>
          </a:bodyPr>
          <a:lstStyle/>
          <a:p>
            <a:r>
              <a:rPr lang="en-US" sz="4000" dirty="0"/>
              <a:t>Maximum relaxed-star found in the graph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E6AAFA-94F9-422D-B9B9-9E3D4F633D19}"/>
              </a:ext>
            </a:extLst>
          </p:cNvPr>
          <p:cNvSpPr txBox="1"/>
          <p:nvPr/>
        </p:nvSpPr>
        <p:spPr>
          <a:xfrm>
            <a:off x="-561974" y="924826"/>
            <a:ext cx="12241910" cy="7848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en-US" dirty="0">
                <a:solidFill>
                  <a:srgbClr val="131F33"/>
                </a:solidFill>
                <a:latin typeface="Georgia" panose="02040502050405020303" pitchFamily="18" charset="0"/>
              </a:rPr>
              <a:t>Formulation:</a:t>
            </a:r>
          </a:p>
          <a:p>
            <a:pPr lvl="2"/>
            <a:endParaRPr lang="en-US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31F33"/>
                </a:solidFill>
                <a:latin typeface="Georgia" panose="02040502050405020303" pitchFamily="18" charset="0"/>
              </a:rPr>
              <a:t>Data: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131F33"/>
                </a:solidFill>
                <a:latin typeface="Georgia" panose="02040502050405020303" pitchFamily="18" charset="0"/>
              </a:rPr>
              <a:t>H (V, E) – Graph with terrorist groups as vertices and number of events they influence as edge weight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endParaRPr lang="en-US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l-GR" dirty="0">
                <a:solidFill>
                  <a:srgbClr val="131F33"/>
                </a:solidFill>
                <a:latin typeface="Georgia" panose="02040502050405020303" pitchFamily="18" charset="0"/>
              </a:rPr>
              <a:t>λ</a:t>
            </a: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 – Constant limiting the number of connections between leaves</a:t>
            </a:r>
          </a:p>
          <a:p>
            <a:pPr lvl="3"/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714500" lvl="3" indent="-342900">
              <a:buFont typeface="Courier New" panose="02070309020205020404" pitchFamily="49" charset="0"/>
              <a:buChar char="o"/>
            </a:pPr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Variables: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x</a:t>
            </a:r>
            <a:r>
              <a:rPr lang="en-IN" baseline="-25000" dirty="0">
                <a:solidFill>
                  <a:srgbClr val="131F33"/>
                </a:solidFill>
                <a:latin typeface="Georgia" panose="02040502050405020303" pitchFamily="18" charset="0"/>
              </a:rPr>
              <a:t>i</a:t>
            </a: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 = {0,1}, 1 if the node is the </a:t>
            </a:r>
            <a:r>
              <a:rPr lang="en-IN" dirty="0" err="1">
                <a:solidFill>
                  <a:srgbClr val="131F33"/>
                </a:solidFill>
                <a:latin typeface="Georgia" panose="02040502050405020303" pitchFamily="18" charset="0"/>
              </a:rPr>
              <a:t>center</a:t>
            </a: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 of the star, 0 otherwise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IN" dirty="0" err="1">
                <a:solidFill>
                  <a:srgbClr val="131F33"/>
                </a:solidFill>
                <a:latin typeface="Georgia" panose="02040502050405020303" pitchFamily="18" charset="0"/>
              </a:rPr>
              <a:t>y</a:t>
            </a:r>
            <a:r>
              <a:rPr lang="en-IN" baseline="-25000" dirty="0" err="1">
                <a:solidFill>
                  <a:srgbClr val="131F33"/>
                </a:solidFill>
                <a:latin typeface="Georgia" panose="02040502050405020303" pitchFamily="18" charset="0"/>
              </a:rPr>
              <a:t>i</a:t>
            </a: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 = {0,1}, 1 if the node is a leaf, 0 otherwise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IN" dirty="0" err="1">
                <a:solidFill>
                  <a:srgbClr val="131F33"/>
                </a:solidFill>
                <a:latin typeface="Georgia" panose="02040502050405020303" pitchFamily="18" charset="0"/>
              </a:rPr>
              <a:t>k</a:t>
            </a:r>
            <a:r>
              <a:rPr lang="en-IN" baseline="-25000" dirty="0" err="1">
                <a:solidFill>
                  <a:srgbClr val="131F33"/>
                </a:solidFill>
                <a:latin typeface="Georgia" panose="02040502050405020303" pitchFamily="18" charset="0"/>
              </a:rPr>
              <a:t>ij</a:t>
            </a: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 = {0,1}, 1 if connection (</a:t>
            </a:r>
            <a:r>
              <a:rPr lang="en-IN" dirty="0" err="1">
                <a:solidFill>
                  <a:srgbClr val="131F33"/>
                </a:solidFill>
                <a:latin typeface="Georgia" panose="02040502050405020303" pitchFamily="18" charset="0"/>
              </a:rPr>
              <a:t>i</a:t>
            </a: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, j) is allowed between leaves, 0 otherwise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IN" dirty="0" err="1">
                <a:solidFill>
                  <a:srgbClr val="131F33"/>
                </a:solidFill>
                <a:latin typeface="Georgia" panose="02040502050405020303" pitchFamily="18" charset="0"/>
              </a:rPr>
              <a:t>w</a:t>
            </a:r>
            <a:r>
              <a:rPr lang="en-IN" baseline="-25000" dirty="0" err="1">
                <a:solidFill>
                  <a:srgbClr val="131F33"/>
                </a:solidFill>
                <a:latin typeface="Georgia" panose="02040502050405020303" pitchFamily="18" charset="0"/>
              </a:rPr>
              <a:t>ij</a:t>
            </a: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 = {0,1}, linearisation term used in  </a:t>
            </a:r>
            <a:r>
              <a:rPr lang="en-IN" dirty="0" err="1">
                <a:solidFill>
                  <a:srgbClr val="131F33"/>
                </a:solidFill>
                <a:latin typeface="Georgia" panose="02040502050405020303" pitchFamily="18" charset="0"/>
              </a:rPr>
              <a:t>Fortet’s</a:t>
            </a: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 linearisation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lvl="3"/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714500" lvl="3" indent="-342900">
              <a:buFont typeface="Courier New" panose="02070309020205020404" pitchFamily="49" charset="0"/>
              <a:buChar char="o"/>
            </a:pPr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31F33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31F33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31F33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DEF795F-4D5E-490B-A131-CF15F3AC52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3257" y="4251478"/>
            <a:ext cx="65" cy="5974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31740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05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01B7-B94D-144E-BD32-1361BF0BF22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42888" y="31751"/>
            <a:ext cx="11482387" cy="1020680"/>
          </a:xfrm>
        </p:spPr>
        <p:txBody>
          <a:bodyPr>
            <a:normAutofit/>
          </a:bodyPr>
          <a:lstStyle/>
          <a:p>
            <a:r>
              <a:rPr lang="en-US" sz="4000" dirty="0"/>
              <a:t>Maximum relaxed-star found in the graph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DE6AAFA-94F9-422D-B9B9-9E3D4F633D19}"/>
                  </a:ext>
                </a:extLst>
              </p:cNvPr>
              <p:cNvSpPr txBox="1"/>
              <p:nvPr/>
            </p:nvSpPr>
            <p:spPr>
              <a:xfrm>
                <a:off x="-561974" y="1052430"/>
                <a:ext cx="12241910" cy="7997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2"/>
                <a:r>
                  <a:rPr lang="en-US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Formulation: Objective: Maximize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IN" i="1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IN" i="1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∈</m:t>
                        </m:r>
                        <m:r>
                          <a:rPr lang="en-IN" i="1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</m:sub>
                      <m:sup/>
                      <m:e>
                        <m: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IN" b="0" i="1" baseline="-25000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nary>
                  </m:oMath>
                </a14:m>
                <a:endParaRPr lang="en-US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lvl="2"/>
                <a:endParaRPr lang="en-US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1257300" lvl="2" indent="-342900">
                  <a:buFont typeface="Arial" panose="020B0604020202020204" pitchFamily="34" charset="0"/>
                  <a:buChar char="•"/>
                </a:pPr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Constraints:</a:t>
                </a:r>
              </a:p>
              <a:p>
                <a:pPr marL="1257300" lvl="2" indent="-342900">
                  <a:buFont typeface="Arial" panose="020B0604020202020204" pitchFamily="34" charset="0"/>
                  <a:buChar char="•"/>
                </a:pPr>
                <a:endParaRPr lang="en-IN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1714500" lvl="3" indent="-342900"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IN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 ∈</m:t>
                        </m:r>
                        <m: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</m:sub>
                      <m:sup/>
                      <m:e>
                        <m: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IN" b="0" i="1" baseline="-25000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𝑖𝑗</m:t>
                        </m:r>
                      </m:e>
                    </m:nary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≤ </m:t>
                    </m:r>
                    <m:r>
                      <m:rPr>
                        <m:sty m:val="p"/>
                      </m:rPr>
                      <a:rPr lang="el-GR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λ</m:t>
                    </m:r>
                  </m:oMath>
                </a14:m>
                <a:endParaRPr lang="en-IN" b="0" i="1" dirty="0">
                  <a:solidFill>
                    <a:srgbClr val="131F33"/>
                  </a:solidFill>
                  <a:latin typeface="Cambria Math" panose="02040503050406030204" pitchFamily="18" charset="0"/>
                </a:endParaRPr>
              </a:p>
              <a:p>
                <a:pPr marL="1714500" lvl="3" indent="-342900">
                  <a:buFont typeface="Courier New" panose="02070309020205020404" pitchFamily="49" charset="0"/>
                  <a:buChar char="o"/>
                </a:pPr>
                <a:endParaRPr lang="en-IN" b="0" i="1" dirty="0">
                  <a:solidFill>
                    <a:srgbClr val="131F33"/>
                  </a:solidFill>
                  <a:latin typeface="Cambria Math" panose="02040503050406030204" pitchFamily="18" charset="0"/>
                </a:endParaRPr>
              </a:p>
              <a:p>
                <a:pPr marL="1714500" lvl="3" indent="-342900"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IN" b="0" i="1" baseline="-25000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𝑖𝑗</m:t>
                    </m:r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𝑦𝑖</m:t>
                    </m:r>
                    <m:r>
                      <a:rPr lang="en-IN" b="0" i="0" baseline="-25000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       </m:t>
                    </m:r>
                    <m:r>
                      <m:rPr>
                        <m:sty m:val="p"/>
                      </m:rPr>
                      <a:rPr lang="en-IN" b="0" i="0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for</m:t>
                    </m:r>
                    <m:r>
                      <a:rPr lang="en-IN" b="0" i="0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all</m:t>
                    </m:r>
                    <m:r>
                      <a:rPr lang="en-IN" b="0" i="0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lang="en-IN" b="0" i="0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m:rPr>
                        <m:sty m:val="p"/>
                      </m:rPr>
                      <a:rPr lang="en-IN" b="0" i="0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j</m:t>
                    </m:r>
                    <m:r>
                      <a:rPr lang="az-Cyrl-AZ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Є</m:t>
                    </m:r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endParaRPr lang="en-IN" b="0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1714500" lvl="3" indent="-342900">
                  <a:buFont typeface="Courier New" panose="02070309020205020404" pitchFamily="49" charset="0"/>
                  <a:buChar char="o"/>
                </a:pPr>
                <a:endParaRPr lang="en-IN" b="0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1714500" lvl="3" indent="-342900"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r>
                      <a:rPr lang="en-IN" i="1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IN" i="1" baseline="-2500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𝑖𝑗</m:t>
                    </m:r>
                    <m:r>
                      <a:rPr lang="en-IN" i="1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IN" i="1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𝑦𝑗</m:t>
                    </m:r>
                    <m:r>
                      <a:rPr lang="en-IN" b="0" i="1" baseline="-25000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       </m:t>
                    </m:r>
                    <m:r>
                      <m:rPr>
                        <m:sty m:val="p"/>
                      </m:rP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for</m:t>
                    </m:r>
                    <m: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all</m:t>
                    </m:r>
                    <m: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m:rPr>
                        <m:sty m:val="p"/>
                      </m:rP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j</m:t>
                    </m:r>
                    <m:r>
                      <a:rPr lang="az-Cyrl-AZ" i="1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Є</m:t>
                    </m:r>
                    <m:r>
                      <a:rPr lang="en-IN" i="1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IN" i="1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endParaRPr lang="en-IN" baseline="-25000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1714500" lvl="3" indent="-342900">
                  <a:buFont typeface="Courier New" panose="02070309020205020404" pitchFamily="49" charset="0"/>
                  <a:buChar char="o"/>
                </a:pPr>
                <a:endParaRPr lang="en-IN" baseline="-25000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1714500" lvl="3" indent="-342900"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IN" b="0" i="1" baseline="-25000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𝑖𝑗</m:t>
                    </m:r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≥</m:t>
                    </m:r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𝑦𝑖</m:t>
                    </m:r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𝑦𝑗</m:t>
                    </m:r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−1</m:t>
                    </m:r>
                    <m:r>
                      <a:rPr lang="en-IN" b="0" i="0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      </m:t>
                    </m:r>
                    <m:r>
                      <m:rPr>
                        <m:sty m:val="p"/>
                      </m:rP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for</m:t>
                    </m:r>
                    <m: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all</m:t>
                    </m:r>
                    <m: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m:rPr>
                        <m:sty m:val="p"/>
                      </m:rP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j</m:t>
                    </m:r>
                    <m:r>
                      <a:rPr lang="az-Cyrl-AZ" i="1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Є</m:t>
                    </m:r>
                    <m:r>
                      <a:rPr lang="en-IN" i="1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IN" i="1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endParaRPr lang="en-IN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1714500" lvl="3" indent="-342900">
                  <a:buFont typeface="Courier New" panose="02070309020205020404" pitchFamily="49" charset="0"/>
                  <a:buChar char="o"/>
                </a:pPr>
                <a:endParaRPr lang="en-IN" b="0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1714500" lvl="3" indent="-342900"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IN" b="0" i="1" baseline="-25000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𝑖𝑗</m:t>
                    </m:r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𝑤𝑖𝑗</m:t>
                    </m:r>
                    <m:r>
                      <a:rPr lang="en-IN" b="0" i="1" baseline="-25000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       </m:t>
                    </m:r>
                    <m:r>
                      <m:rPr>
                        <m:sty m:val="p"/>
                      </m:rP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for</m:t>
                    </m:r>
                    <m: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all</m:t>
                    </m:r>
                    <m: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b="0" i="0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m:rPr>
                        <m:sty m:val="p"/>
                      </m:rP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j</m:t>
                    </m:r>
                    <m:r>
                      <a:rPr lang="az-Cyrl-AZ" i="1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Є</m:t>
                    </m:r>
                    <m:r>
                      <a:rPr lang="en-IN" i="1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IN" i="1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endParaRPr lang="en-IN" baseline="-25000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1714500" lvl="3" indent="-342900">
                  <a:buFont typeface="Courier New" panose="02070309020205020404" pitchFamily="49" charset="0"/>
                  <a:buChar char="o"/>
                </a:pPr>
                <a:endParaRPr lang="en-IN" baseline="-25000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1714500" lvl="3" indent="-342900"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IN" b="0" i="1" baseline="-25000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≤</m:t>
                    </m:r>
                    <m:nary>
                      <m:naryPr>
                        <m:chr m:val="∑"/>
                        <m:supHide m:val="on"/>
                        <m:ctrlPr>
                          <a:rPr lang="en-IN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 ∈</m:t>
                        </m:r>
                        <m: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sub>
                      <m:sup/>
                      <m:e>
                        <m: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a:rPr lang="en-IN" b="0" i="1" baseline="-25000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nary>
                    <m:r>
                      <m:rPr>
                        <m:sty m:val="p"/>
                      </m:rP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for</m:t>
                    </m:r>
                    <m: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all</m:t>
                    </m:r>
                    <m:r>
                      <a:rPr lang="en-IN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az-Cyrl-AZ" i="1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Є</m:t>
                    </m:r>
                    <m:r>
                      <a:rPr lang="en-IN" i="1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IN" i="1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endParaRPr lang="en-IN" b="0" i="1" dirty="0">
                  <a:solidFill>
                    <a:srgbClr val="131F33"/>
                  </a:solidFill>
                  <a:latin typeface="Cambria Math" panose="02040503050406030204" pitchFamily="18" charset="0"/>
                </a:endParaRPr>
              </a:p>
              <a:p>
                <a:pPr marL="1714500" lvl="3" indent="-342900">
                  <a:buFont typeface="Courier New" panose="02070309020205020404" pitchFamily="49" charset="0"/>
                  <a:buChar char="o"/>
                </a:pPr>
                <a:endParaRPr lang="en-IN" b="0" i="1" dirty="0">
                  <a:solidFill>
                    <a:srgbClr val="131F33"/>
                  </a:solidFill>
                  <a:latin typeface="Cambria Math" panose="02040503050406030204" pitchFamily="18" charset="0"/>
                </a:endParaRPr>
              </a:p>
              <a:p>
                <a:pPr marL="1714500" lvl="3" indent="-342900"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IN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 ∈</m:t>
                        </m:r>
                        <m: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</m:sub>
                      <m:sup/>
                      <m:e>
                        <m: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a:rPr lang="en-IN" b="0" i="1" baseline="-25000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nary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IN" b="0" i="1" dirty="0">
                  <a:solidFill>
                    <a:srgbClr val="131F33"/>
                  </a:solidFill>
                  <a:latin typeface="Cambria Math" panose="02040503050406030204" pitchFamily="18" charset="0"/>
                </a:endParaRPr>
              </a:p>
              <a:p>
                <a:pPr marL="1714500" lvl="3" indent="-342900">
                  <a:buFont typeface="Courier New" panose="02070309020205020404" pitchFamily="49" charset="0"/>
                  <a:buChar char="o"/>
                </a:pPr>
                <a:endParaRPr lang="en-IN" b="0" i="1" dirty="0">
                  <a:solidFill>
                    <a:srgbClr val="131F33"/>
                  </a:solidFill>
                  <a:latin typeface="Cambria Math" panose="02040503050406030204" pitchFamily="18" charset="0"/>
                </a:endParaRPr>
              </a:p>
              <a:p>
                <a:pPr marL="1714500" lvl="3" indent="-342900">
                  <a:buFont typeface="Courier New" panose="02070309020205020404" pitchFamily="49" charset="0"/>
                  <a:buChar char="o"/>
                </a:pPr>
                <a:endParaRPr lang="en-IN" b="0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1714500" lvl="3" indent="-342900">
                  <a:buFont typeface="Courier New" panose="02070309020205020404" pitchFamily="49" charset="0"/>
                  <a:buChar char="o"/>
                </a:pPr>
                <a:endParaRPr lang="en-IN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lvl="3"/>
                <a:endParaRPr lang="en-IN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1714500" lvl="3" indent="-342900">
                  <a:buFont typeface="Courier New" panose="02070309020205020404" pitchFamily="49" charset="0"/>
                  <a:buChar char="o"/>
                </a:pPr>
                <a:endParaRPr lang="en-IN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1257300" lvl="2" indent="-342900">
                  <a:buFont typeface="Arial" panose="020B0604020202020204" pitchFamily="34" charset="0"/>
                  <a:buChar char="•"/>
                </a:pPr>
                <a:endParaRPr lang="en-IN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1257300" lvl="2" indent="-34290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:endParaRPr lang="en-US" b="0" i="0" dirty="0">
                  <a:solidFill>
                    <a:srgbClr val="131F33"/>
                  </a:solidFill>
                  <a:effectLst/>
                  <a:latin typeface="Georgia" panose="02040502050405020303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b="0" i="0" dirty="0">
                  <a:solidFill>
                    <a:srgbClr val="131F33"/>
                  </a:solidFill>
                  <a:effectLst/>
                  <a:latin typeface="Georgia" panose="02040502050405020303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b="0" i="0" dirty="0">
                  <a:solidFill>
                    <a:srgbClr val="131F33"/>
                  </a:solidFill>
                  <a:effectLst/>
                  <a:latin typeface="Georgia" panose="02040502050405020303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IN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DE6AAFA-94F9-422D-B9B9-9E3D4F633D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561974" y="1052430"/>
                <a:ext cx="12241910" cy="7997702"/>
              </a:xfrm>
              <a:prstGeom prst="rect">
                <a:avLst/>
              </a:prstGeom>
              <a:blipFill>
                <a:blip r:embed="rId2"/>
                <a:stretch>
                  <a:fillRect t="-548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1">
            <a:extLst>
              <a:ext uri="{FF2B5EF4-FFF2-40B4-BE49-F238E27FC236}">
                <a16:creationId xmlns:a16="http://schemas.microsoft.com/office/drawing/2014/main" id="{6DEF795F-4D5E-490B-A131-CF15F3AC52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3257" y="4251478"/>
            <a:ext cx="65" cy="5974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31740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00922175-016A-480D-AA0E-52EB87AAC1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40" r="2859" b="8706"/>
          <a:stretch/>
        </p:blipFill>
        <p:spPr bwMode="auto">
          <a:xfrm>
            <a:off x="5844765" y="875029"/>
            <a:ext cx="5880510" cy="5045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25004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3A0AA-C331-DB4E-9BC3-782379A27868}"/>
              </a:ext>
            </a:extLst>
          </p:cNvPr>
          <p:cNvSpPr txBox="1">
            <a:spLocks/>
          </p:cNvSpPr>
          <p:nvPr/>
        </p:nvSpPr>
        <p:spPr>
          <a:xfrm>
            <a:off x="242888" y="31751"/>
            <a:ext cx="11482387" cy="10206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Maximum relaxed-star found in the graph</a:t>
            </a:r>
          </a:p>
          <a:p>
            <a:pPr algn="ctr"/>
            <a:r>
              <a:rPr lang="en-US" sz="4000" dirty="0"/>
              <a:t>Final Outcome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1CD9A4D-54A5-42A3-98C0-82BFE3C465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1" t="7640" r="4958" b="7266"/>
          <a:stretch/>
        </p:blipFill>
        <p:spPr bwMode="auto">
          <a:xfrm>
            <a:off x="6607746" y="1039045"/>
            <a:ext cx="5341366" cy="498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B10F97B-EEE7-4264-9511-18672261683F}"/>
              </a:ext>
            </a:extLst>
          </p:cNvPr>
          <p:cNvSpPr txBox="1"/>
          <p:nvPr/>
        </p:nvSpPr>
        <p:spPr>
          <a:xfrm>
            <a:off x="-561974" y="1161287"/>
            <a:ext cx="706325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31F33"/>
                </a:solidFill>
                <a:latin typeface="Georgia" panose="02040502050405020303" pitchFamily="18" charset="0"/>
              </a:rPr>
              <a:t>Maximum relaxed star obtained with </a:t>
            </a:r>
            <a:r>
              <a:rPr lang="en-US" sz="2000" b="1" dirty="0">
                <a:solidFill>
                  <a:srgbClr val="131F33"/>
                </a:solidFill>
                <a:latin typeface="Georgia" panose="02040502050405020303" pitchFamily="18" charset="0"/>
              </a:rPr>
              <a:t>Left-Wing Militants</a:t>
            </a:r>
            <a:r>
              <a:rPr lang="en-US" sz="2000" dirty="0">
                <a:solidFill>
                  <a:srgbClr val="131F33"/>
                </a:solidFill>
                <a:latin typeface="Georgia" panose="02040502050405020303" pitchFamily="18" charset="0"/>
              </a:rPr>
              <a:t> as the center (Interestingly, this has the maximum closeness centrality as well!)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31F33"/>
                </a:solidFill>
                <a:latin typeface="Georgia" panose="02040502050405020303" pitchFamily="18" charset="0"/>
              </a:rPr>
              <a:t>Allowed relaxation of the star = 20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31F33"/>
              </a:solidFill>
              <a:effectLst/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31F33"/>
                </a:solidFill>
                <a:latin typeface="Georgia" panose="02040502050405020303" pitchFamily="18" charset="0"/>
              </a:rPr>
              <a:t>Blue node - center of the star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31F33"/>
              </a:solidFill>
              <a:effectLst/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31F33"/>
                </a:solidFill>
                <a:latin typeface="Georgia" panose="02040502050405020303" pitchFamily="18" charset="0"/>
              </a:rPr>
              <a:t>Red nodes – leaves of the star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31F33"/>
              </a:solidFill>
              <a:effectLst/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31F33"/>
                </a:solidFill>
                <a:latin typeface="Georgia" panose="02040502050405020303" pitchFamily="18" charset="0"/>
              </a:rPr>
              <a:t>Blue edges – star edges between center and leaves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31F33"/>
              </a:solidFill>
              <a:effectLst/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131F33"/>
                </a:solidFill>
                <a:effectLst/>
                <a:latin typeface="Georgia" panose="02040502050405020303" pitchFamily="18" charset="0"/>
              </a:rPr>
              <a:t>Green edges – Relaxed edges allowed between leaves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31F33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131F33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692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01B7-B94D-144E-BD32-1361BF0BF22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54806" y="214123"/>
            <a:ext cx="11482387" cy="1325563"/>
          </a:xfrm>
        </p:spPr>
        <p:txBody>
          <a:bodyPr>
            <a:normAutofit/>
          </a:bodyPr>
          <a:lstStyle/>
          <a:p>
            <a:r>
              <a:rPr lang="en-US" sz="3200" dirty="0"/>
              <a:t>Share of US citizens who say they’re less willing to do certain activities due to terrorism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7AD91F-CAF1-4816-B6F3-E0954C73E7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4" t="18913" r="4896" b="6253"/>
          <a:stretch/>
        </p:blipFill>
        <p:spPr>
          <a:xfrm>
            <a:off x="2018241" y="1420814"/>
            <a:ext cx="8174568" cy="45975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236CAD9-0E7B-4D89-9477-7BD213679518}"/>
              </a:ext>
            </a:extLst>
          </p:cNvPr>
          <p:cNvSpPr txBox="1"/>
          <p:nvPr/>
        </p:nvSpPr>
        <p:spPr>
          <a:xfrm>
            <a:off x="9089136" y="6274545"/>
            <a:ext cx="2890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Source: </a:t>
            </a:r>
            <a:r>
              <a:rPr lang="en-IN" dirty="0">
                <a:solidFill>
                  <a:schemeClr val="bg1"/>
                </a:solidFill>
                <a:hlinkClick r:id="rId3"/>
              </a:rPr>
              <a:t>Gallup Survey (2017)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5235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01B7-B94D-144E-BD32-1361BF0BF22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12064" y="112024"/>
            <a:ext cx="11482387" cy="1325563"/>
          </a:xfrm>
        </p:spPr>
        <p:txBody>
          <a:bodyPr>
            <a:normAutofit/>
          </a:bodyPr>
          <a:lstStyle/>
          <a:p>
            <a:r>
              <a:rPr lang="en-US" sz="3200" dirty="0"/>
              <a:t>Proliferation and influence of terrorist groups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C6F1F4-20F5-4F6B-A8B0-EBE6788D4201}"/>
              </a:ext>
            </a:extLst>
          </p:cNvPr>
          <p:cNvSpPr txBox="1"/>
          <p:nvPr/>
        </p:nvSpPr>
        <p:spPr>
          <a:xfrm>
            <a:off x="473678" y="1079030"/>
            <a:ext cx="10254043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131F33"/>
                </a:solidFill>
                <a:latin typeface="Georgia" panose="02040502050405020303" pitchFamily="18" charset="0"/>
              </a:rPr>
              <a:t>No political or ideologically driven organization can survive or thrive without a support network, which includes: (Bandura, A. (2004), </a:t>
            </a:r>
            <a:r>
              <a:rPr lang="en-IN" sz="2000" dirty="0" err="1">
                <a:solidFill>
                  <a:srgbClr val="131F33"/>
                </a:solidFill>
                <a:latin typeface="Georgia" panose="02040502050405020303" pitchFamily="18" charset="0"/>
              </a:rPr>
              <a:t>Borum</a:t>
            </a:r>
            <a:r>
              <a:rPr lang="en-IN" sz="2000" dirty="0">
                <a:solidFill>
                  <a:srgbClr val="131F33"/>
                </a:solidFill>
                <a:latin typeface="Georgia" panose="02040502050405020303" pitchFamily="18" charset="0"/>
              </a:rPr>
              <a:t>, R. (2004))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Financial support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Weapons,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Organizational and operational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436B44-66C3-4116-99C9-F6E42F9E0A41}"/>
              </a:ext>
            </a:extLst>
          </p:cNvPr>
          <p:cNvSpPr txBox="1"/>
          <p:nvPr/>
        </p:nvSpPr>
        <p:spPr>
          <a:xfrm>
            <a:off x="795528" y="6108192"/>
            <a:ext cx="961034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solidFill>
                  <a:schemeClr val="bg1"/>
                </a:solidFill>
              </a:rPr>
              <a:t>Source: Bandura, A. (2004). The origins and consequences of moral disengagement: A social learning perspective.</a:t>
            </a:r>
          </a:p>
          <a:p>
            <a:r>
              <a:rPr lang="en-IN" sz="1100" dirty="0">
                <a:solidFill>
                  <a:schemeClr val="bg1"/>
                </a:solidFill>
              </a:rPr>
              <a:t>	</a:t>
            </a:r>
            <a:r>
              <a:rPr lang="en-US" sz="1100" dirty="0" err="1">
                <a:solidFill>
                  <a:schemeClr val="bg1"/>
                </a:solidFill>
              </a:rPr>
              <a:t>Borum</a:t>
            </a:r>
            <a:r>
              <a:rPr lang="en-US" sz="1100" dirty="0">
                <a:solidFill>
                  <a:schemeClr val="bg1"/>
                </a:solidFill>
              </a:rPr>
              <a:t>, R. (2004). Psychology of terrorism. Tampa: University of South Florida. </a:t>
            </a:r>
          </a:p>
        </p:txBody>
      </p:sp>
    </p:spTree>
    <p:extLst>
      <p:ext uri="{BB962C8B-B14F-4D97-AF65-F5344CB8AC3E}">
        <p14:creationId xmlns:p14="http://schemas.microsoft.com/office/powerpoint/2010/main" val="3470926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01B7-B94D-144E-BD32-1361BF0BF22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12064" y="112024"/>
            <a:ext cx="11482387" cy="1325563"/>
          </a:xfrm>
        </p:spPr>
        <p:txBody>
          <a:bodyPr>
            <a:normAutofit/>
          </a:bodyPr>
          <a:lstStyle/>
          <a:p>
            <a:r>
              <a:rPr lang="en-US" sz="3200" dirty="0"/>
              <a:t>Proliferation and influence of terrorist groups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C6F1F4-20F5-4F6B-A8B0-EBE6788D4201}"/>
              </a:ext>
            </a:extLst>
          </p:cNvPr>
          <p:cNvSpPr txBox="1"/>
          <p:nvPr/>
        </p:nvSpPr>
        <p:spPr>
          <a:xfrm>
            <a:off x="197549" y="1161287"/>
            <a:ext cx="11796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131F33"/>
                </a:solidFill>
                <a:latin typeface="Georgia" panose="02040502050405020303" pitchFamily="18" charset="0"/>
              </a:rPr>
              <a:t>Islamic State of Iraq and the Levant (ISIL) and its </a:t>
            </a:r>
            <a:r>
              <a:rPr lang="en-US" sz="2000" dirty="0">
                <a:solidFill>
                  <a:srgbClr val="131F33"/>
                </a:solidFill>
                <a:latin typeface="Georgia" panose="02040502050405020303" pitchFamily="18" charset="0"/>
              </a:rPr>
              <a:t>predecessors were responsible for at least 17 per cent of total deaths from terrorism over the past decade. (Source: </a:t>
            </a:r>
            <a:r>
              <a:rPr lang="en-IN" sz="2000" dirty="0">
                <a:latin typeface="Georgia" panose="02040502050405020303" pitchFamily="18" charset="0"/>
              </a:rPr>
              <a:t>Global Terrorism Index 2020)</a:t>
            </a:r>
            <a:endParaRPr lang="en-US" sz="2000" dirty="0">
              <a:solidFill>
                <a:srgbClr val="131F33"/>
              </a:solidFill>
              <a:latin typeface="Georgia" panose="020405020504050203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436B44-66C3-4116-99C9-F6E42F9E0A41}"/>
              </a:ext>
            </a:extLst>
          </p:cNvPr>
          <p:cNvSpPr txBox="1"/>
          <p:nvPr/>
        </p:nvSpPr>
        <p:spPr>
          <a:xfrm>
            <a:off x="795528" y="6108192"/>
            <a:ext cx="96103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solidFill>
                  <a:schemeClr val="bg1"/>
                </a:solidFill>
              </a:rPr>
              <a:t>Source</a:t>
            </a:r>
            <a:r>
              <a:rPr lang="en-US" sz="1100" dirty="0">
                <a:solidFill>
                  <a:schemeClr val="bg1"/>
                </a:solidFill>
              </a:rPr>
              <a:t>: Global Terrorism Index 2020: Measuring the Impact of Terrorism, Sydney, November 2020.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E959F4-9FED-4CFE-96B5-91E0E3AC19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8453" y="2001937"/>
            <a:ext cx="5484494" cy="33274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667BD73-54C4-4A42-927B-63056170A3BF}"/>
              </a:ext>
            </a:extLst>
          </p:cNvPr>
          <p:cNvSpPr txBox="1"/>
          <p:nvPr/>
        </p:nvSpPr>
        <p:spPr>
          <a:xfrm>
            <a:off x="3074290" y="5373547"/>
            <a:ext cx="4716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latin typeface="Georgia" panose="02040502050405020303" pitchFamily="18" charset="0"/>
              </a:rPr>
              <a:t>Number of countries recording ISIL-related attacks, 2013-2019 (excludes Iraq and Syria)</a:t>
            </a:r>
          </a:p>
          <a:p>
            <a:pPr algn="ctr"/>
            <a:r>
              <a:rPr lang="en-IN" sz="1200" dirty="0">
                <a:latin typeface="Georgia" panose="02040502050405020303" pitchFamily="18" charset="0"/>
              </a:rPr>
              <a:t>Source: START GTD, IEP calculations</a:t>
            </a:r>
          </a:p>
        </p:txBody>
      </p:sp>
    </p:spTree>
    <p:extLst>
      <p:ext uri="{BB962C8B-B14F-4D97-AF65-F5344CB8AC3E}">
        <p14:creationId xmlns:p14="http://schemas.microsoft.com/office/powerpoint/2010/main" val="936789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01B7-B94D-144E-BD32-1361BF0BF22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12064" y="112024"/>
            <a:ext cx="11482387" cy="1325563"/>
          </a:xfrm>
        </p:spPr>
        <p:txBody>
          <a:bodyPr>
            <a:normAutofit/>
          </a:bodyPr>
          <a:lstStyle/>
          <a:p>
            <a:r>
              <a:rPr lang="en-US" sz="3200" dirty="0"/>
              <a:t>What do we observe from the spread of ISIL?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C6F1F4-20F5-4F6B-A8B0-EBE6788D4201}"/>
              </a:ext>
            </a:extLst>
          </p:cNvPr>
          <p:cNvSpPr txBox="1"/>
          <p:nvPr/>
        </p:nvSpPr>
        <p:spPr>
          <a:xfrm>
            <a:off x="197549" y="1161287"/>
            <a:ext cx="781996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31F33"/>
                </a:solidFill>
                <a:latin typeface="Georgia" panose="02040502050405020303" pitchFamily="18" charset="0"/>
              </a:rPr>
              <a:t>ISIL first emerged </a:t>
            </a:r>
            <a:r>
              <a:rPr lang="en-US" dirty="0">
                <a:latin typeface="Georgia" panose="02040502050405020303" pitchFamily="18" charset="0"/>
              </a:rPr>
              <a:t>in the early 2000s from local militant outfits.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ISI, its immediate predecessor was formed in 2010 by surviving members of Al-</a:t>
            </a:r>
            <a:r>
              <a:rPr lang="en-US" dirty="0" err="1">
                <a:latin typeface="Georgia" panose="02040502050405020303" pitchFamily="18" charset="0"/>
              </a:rPr>
              <a:t>Qa’ida</a:t>
            </a:r>
            <a:r>
              <a:rPr lang="en-US" dirty="0">
                <a:latin typeface="Georgia" panose="02040502050405020303" pitchFamily="18" charset="0"/>
              </a:rPr>
              <a:t> in Iraq (AQI) and former members of the US-trained Sons of Iraq.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ISIL-related groups have recorded over 3,000 attacks in 48 countries other than Iraq and Syria, since 2013.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ISIL’s global reach has steadily expanded with provinces and affiliated groups conducting attacks across six regions: Asia-Pacific, Europe, MENA, Russia and Eurasia, South Asia and sub-Saharan Africa.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eorgia" panose="02040502050405020303" pitchFamily="18" charset="0"/>
              </a:rPr>
              <a:t>In the West, ISIL directed or inspired at least 78 terror attacks between 2014 and 2019, resulting in 471 fatalities.</a:t>
            </a:r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436B44-66C3-4116-99C9-F6E42F9E0A41}"/>
              </a:ext>
            </a:extLst>
          </p:cNvPr>
          <p:cNvSpPr txBox="1"/>
          <p:nvPr/>
        </p:nvSpPr>
        <p:spPr>
          <a:xfrm>
            <a:off x="795528" y="6108192"/>
            <a:ext cx="96103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solidFill>
                  <a:schemeClr val="bg1"/>
                </a:solidFill>
              </a:rPr>
              <a:t>Source</a:t>
            </a:r>
            <a:r>
              <a:rPr lang="en-US" sz="1100" dirty="0">
                <a:solidFill>
                  <a:schemeClr val="bg1"/>
                </a:solidFill>
              </a:rPr>
              <a:t>: Global Terrorism Index 2020: Measuring the Impact of Terrorism, Sydney, November 2020.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E959F4-9FED-4CFE-96B5-91E0E3AC19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0338" y="1655432"/>
            <a:ext cx="3951285" cy="239725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667BD73-54C4-4A42-927B-63056170A3BF}"/>
              </a:ext>
            </a:extLst>
          </p:cNvPr>
          <p:cNvSpPr txBox="1"/>
          <p:nvPr/>
        </p:nvSpPr>
        <p:spPr>
          <a:xfrm>
            <a:off x="8030338" y="4110941"/>
            <a:ext cx="42537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latin typeface="Georgia" panose="02040502050405020303" pitchFamily="18" charset="0"/>
              </a:rPr>
              <a:t>Number of countries recording ISIL-related attacks, 2013-2019 (excludes Iraq and Syria)</a:t>
            </a:r>
          </a:p>
          <a:p>
            <a:pPr algn="ctr"/>
            <a:r>
              <a:rPr lang="en-IN" sz="1200" dirty="0">
                <a:latin typeface="Georgia" panose="02040502050405020303" pitchFamily="18" charset="0"/>
              </a:rPr>
              <a:t>Source: START GTD, IEP calculations</a:t>
            </a:r>
          </a:p>
        </p:txBody>
      </p:sp>
    </p:spTree>
    <p:extLst>
      <p:ext uri="{BB962C8B-B14F-4D97-AF65-F5344CB8AC3E}">
        <p14:creationId xmlns:p14="http://schemas.microsoft.com/office/powerpoint/2010/main" val="428765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01B7-B94D-144E-BD32-1361BF0BF22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61938" y="0"/>
            <a:ext cx="11482387" cy="1325563"/>
          </a:xfrm>
        </p:spPr>
        <p:txBody>
          <a:bodyPr>
            <a:normAutofit/>
          </a:bodyPr>
          <a:lstStyle/>
          <a:p>
            <a:r>
              <a:rPr lang="en-US" sz="3600" dirty="0"/>
              <a:t>Global Terrorism Database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1D04EB-89DE-4837-AC67-5D98FB614B0D}"/>
              </a:ext>
            </a:extLst>
          </p:cNvPr>
          <p:cNvSpPr txBox="1"/>
          <p:nvPr/>
        </p:nvSpPr>
        <p:spPr>
          <a:xfrm>
            <a:off x="197549" y="1161287"/>
            <a:ext cx="11482386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131F33"/>
                </a:solidFill>
                <a:latin typeface="Georgia" panose="02040502050405020303" pitchFamily="18" charset="0"/>
              </a:rPr>
              <a:t>Event-level database consisting with more than 200,000 records of attacks from 1970 till 2019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131F33"/>
                </a:solidFill>
                <a:latin typeface="Georgia" panose="02040502050405020303" pitchFamily="18" charset="0"/>
              </a:rPr>
              <a:t>Developed and maintained by </a:t>
            </a:r>
            <a:r>
              <a:rPr lang="en-US" sz="2000" dirty="0">
                <a:latin typeface="Georgia" panose="02040502050405020303" pitchFamily="18" charset="0"/>
              </a:rPr>
              <a:t>the National Consortium for the Study of Terrorism and Responses to Terrorism (START) at the University of Maryland.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131F33"/>
                </a:solidFill>
                <a:effectLst/>
                <a:latin typeface="Georgia" panose="02040502050405020303" pitchFamily="18" charset="0"/>
              </a:rPr>
              <a:t>Includes information on at least 45 variables for each case, with more recent incidents including information on more than 120 variables, which include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31F33"/>
                </a:solidFill>
                <a:latin typeface="Georgia" panose="02040502050405020303" pitchFamily="18" charset="0"/>
              </a:rPr>
              <a:t>Incident date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31F33"/>
                </a:solidFill>
                <a:effectLst/>
                <a:latin typeface="Georgia" panose="02040502050405020303" pitchFamily="18" charset="0"/>
              </a:rPr>
              <a:t>Location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31F33"/>
                </a:solidFill>
                <a:latin typeface="Georgia" panose="02040502050405020303" pitchFamily="18" charset="0"/>
              </a:rPr>
              <a:t>Target type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31F33"/>
                </a:solidFill>
                <a:latin typeface="Georgia" panose="02040502050405020303" pitchFamily="18" charset="0"/>
              </a:rPr>
              <a:t>Perpetrator information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31F33"/>
                </a:solidFill>
                <a:latin typeface="Georgia" panose="02040502050405020303" pitchFamily="18" charset="0"/>
              </a:rPr>
              <a:t>Weapon information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31F33"/>
                </a:solidFill>
                <a:latin typeface="Georgia" panose="02040502050405020303" pitchFamily="18" charset="0"/>
              </a:rPr>
              <a:t>Casualty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31F33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31F33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31F33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131F33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114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01B7-B94D-144E-BD32-1361BF0BF22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8445" y="124584"/>
            <a:ext cx="11482387" cy="1325563"/>
          </a:xfrm>
        </p:spPr>
        <p:txBody>
          <a:bodyPr>
            <a:normAutofit/>
          </a:bodyPr>
          <a:lstStyle/>
          <a:p>
            <a:r>
              <a:rPr lang="en-US" sz="3200" dirty="0"/>
              <a:t>Similarity criteria between terrorist events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45A7E7-7359-4761-97FB-883CC3C9186B}"/>
              </a:ext>
            </a:extLst>
          </p:cNvPr>
          <p:cNvSpPr txBox="1"/>
          <p:nvPr/>
        </p:nvSpPr>
        <p:spPr>
          <a:xfrm>
            <a:off x="148145" y="2017716"/>
            <a:ext cx="491744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Importance: </a:t>
            </a:r>
          </a:p>
          <a:p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Can help identify hotspots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Target destinations of specific terrorist groups</a:t>
            </a:r>
          </a:p>
          <a:p>
            <a:pPr lvl="1"/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Minimal change in target destinations over a span of one year in images 1 and 2 demonstrate increased probability of one event “following” another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50A1A6-5E52-4634-A692-C95393A85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5586" y="1833050"/>
            <a:ext cx="6782562" cy="33600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C15E12-F4D3-409C-A9FE-3EEE1D10E9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0868" y="1138425"/>
            <a:ext cx="2690432" cy="6234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2E5050D-21F7-4A9B-BD39-2819C50005DC}"/>
              </a:ext>
            </a:extLst>
          </p:cNvPr>
          <p:cNvSpPr txBox="1"/>
          <p:nvPr/>
        </p:nvSpPr>
        <p:spPr>
          <a:xfrm>
            <a:off x="6096000" y="5117403"/>
            <a:ext cx="4779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latin typeface="Georgia" panose="02040502050405020303" pitchFamily="18" charset="0"/>
              </a:rPr>
              <a:t>Evolution of hotspots of attacks carried out in Iraq during 2005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F86C17-A2F9-0340-8394-CC3A70C1F501}"/>
              </a:ext>
            </a:extLst>
          </p:cNvPr>
          <p:cNvSpPr txBox="1"/>
          <p:nvPr/>
        </p:nvSpPr>
        <p:spPr>
          <a:xfrm>
            <a:off x="394652" y="1405953"/>
            <a:ext cx="41875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rgbClr val="131F33"/>
                </a:solidFill>
                <a:latin typeface="Georgia" panose="02040502050405020303" pitchFamily="18" charset="0"/>
              </a:rPr>
              <a:t>Spatial/geographic</a:t>
            </a:r>
            <a:r>
              <a:rPr lang="en-IN" sz="2000" dirty="0">
                <a:solidFill>
                  <a:srgbClr val="131F33"/>
                </a:solidFill>
                <a:latin typeface="Georgia" panose="02040502050405020303" pitchFamily="18" charset="0"/>
              </a:rPr>
              <a:t> </a:t>
            </a:r>
            <a:r>
              <a:rPr lang="en-IN" sz="2400" dirty="0">
                <a:solidFill>
                  <a:srgbClr val="131F33"/>
                </a:solidFill>
                <a:latin typeface="Georgia" panose="02040502050405020303" pitchFamily="18" charset="0"/>
              </a:rPr>
              <a:t>proximity</a:t>
            </a:r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BB184A-5CBB-B14C-B321-592250823619}"/>
              </a:ext>
            </a:extLst>
          </p:cNvPr>
          <p:cNvSpPr txBox="1"/>
          <p:nvPr/>
        </p:nvSpPr>
        <p:spPr>
          <a:xfrm>
            <a:off x="795528" y="6108192"/>
            <a:ext cx="96103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solidFill>
                  <a:schemeClr val="bg1"/>
                </a:solidFill>
              </a:rPr>
              <a:t>Source</a:t>
            </a:r>
            <a:r>
              <a:rPr lang="en-US" sz="1100" dirty="0">
                <a:solidFill>
                  <a:schemeClr val="bg1"/>
                </a:solidFill>
              </a:rPr>
              <a:t>: Global Terrorism Index 2020: Measuring the Impact of Terrorism, Sydney, November 2020.</a:t>
            </a:r>
          </a:p>
        </p:txBody>
      </p:sp>
    </p:spTree>
    <p:extLst>
      <p:ext uri="{BB962C8B-B14F-4D97-AF65-F5344CB8AC3E}">
        <p14:creationId xmlns:p14="http://schemas.microsoft.com/office/powerpoint/2010/main" val="3680600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01B7-B94D-144E-BD32-1361BF0BF22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8445" y="124584"/>
            <a:ext cx="11482387" cy="1325563"/>
          </a:xfrm>
        </p:spPr>
        <p:txBody>
          <a:bodyPr>
            <a:normAutofit/>
          </a:bodyPr>
          <a:lstStyle/>
          <a:p>
            <a:r>
              <a:rPr lang="en-US" sz="3200" dirty="0"/>
              <a:t>Similarity criteria between terrorist events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C45A7E7-7359-4761-97FB-883CC3C9186B}"/>
                  </a:ext>
                </a:extLst>
              </p:cNvPr>
              <p:cNvSpPr txBox="1"/>
              <p:nvPr/>
            </p:nvSpPr>
            <p:spPr>
              <a:xfrm>
                <a:off x="538511" y="1770701"/>
                <a:ext cx="11048175" cy="43262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Theoretical comprehension: Relationship between distance and similarity of events: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IN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Distance is inversely proportional to similarity</a:t>
                </a:r>
              </a:p>
              <a:p>
                <a:pPr lvl="1"/>
                <a:endParaRPr lang="en-IN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Practical Application: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IN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Calculating distance between two event locations:</a:t>
                </a:r>
              </a:p>
              <a:p>
                <a:pPr lvl="1"/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      The haversine function computes the distance between two locations based on the latitude and        </a:t>
                </a:r>
              </a:p>
              <a:p>
                <a:pPr lvl="1"/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      longitude values </a:t>
                </a:r>
              </a:p>
              <a:p>
                <a:pPr lvl="1"/>
                <a:endParaRPr lang="en-IN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Distance similarity function:</a:t>
                </a:r>
              </a:p>
              <a:p>
                <a:pPr lvl="1"/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    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𝑤𝑒𝑖𝑔h𝑡</m:t>
                        </m:r>
                        <m:r>
                          <a:rPr lang="en-IN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{−1∗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solidFill>
                                  <a:srgbClr val="131F33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solidFill>
                                      <a:srgbClr val="131F33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solidFill>
                                      <a:srgbClr val="131F33"/>
                                    </a:solidFill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en-US" b="0" i="1" smtClean="0">
                                    <a:solidFill>
                                      <a:srgbClr val="131F33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0" i="1" smtClean="0">
                                <a:solidFill>
                                  <a:srgbClr val="131F33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solidFill>
                                      <a:srgbClr val="131F33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solidFill>
                                      <a:srgbClr val="131F33"/>
                                    </a:solidFill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en-US" b="0" i="1" smtClean="0">
                                    <a:solidFill>
                                      <a:srgbClr val="131F33"/>
                                    </a:solidFill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  <m:r>
                          <a:rPr lang="en-US" b="0" i="1" smtClean="0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}</m:t>
                        </m:r>
                      </m:sup>
                    </m:sSup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𝑓𝑜𝑟</m:t>
                    </m:r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begChr m:val="|"/>
                        <m:endChr m:val="|"/>
                        <m:ctrlPr>
                          <a:rPr lang="en-US" i="1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solidFill>
                                  <a:srgbClr val="131F33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31F33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131F33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solidFill>
                              <a:srgbClr val="131F33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rgbClr val="131F33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131F33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131F33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IN" b="0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i="1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endParaRPr lang="en-IN" dirty="0">
                  <a:solidFill>
                    <a:srgbClr val="131F33"/>
                  </a:solidFill>
                  <a:latin typeface="Georgia" panose="02040502050405020303" pitchFamily="18" charset="0"/>
                </a:endParaRPr>
              </a:p>
              <a:p>
                <a:pPr lvl="1"/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      where,</a:t>
                </a:r>
              </a:p>
              <a:p>
                <a:pPr lvl="1"/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      d</a:t>
                </a:r>
                <a:r>
                  <a:rPr lang="en-IN" baseline="-25000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i</a:t>
                </a:r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, </a:t>
                </a:r>
                <a:r>
                  <a:rPr lang="en-IN" dirty="0" err="1">
                    <a:solidFill>
                      <a:srgbClr val="131F33"/>
                    </a:solidFill>
                    <a:latin typeface="Georgia" panose="02040502050405020303" pitchFamily="18" charset="0"/>
                  </a:rPr>
                  <a:t>d</a:t>
                </a:r>
                <a:r>
                  <a:rPr lang="en-IN" baseline="-25000" dirty="0" err="1">
                    <a:solidFill>
                      <a:srgbClr val="131F33"/>
                    </a:solidFill>
                    <a:latin typeface="Georgia" panose="02040502050405020303" pitchFamily="18" charset="0"/>
                  </a:rPr>
                  <a:t>j</a:t>
                </a:r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 – location of two events</a:t>
                </a:r>
              </a:p>
              <a:p>
                <a:pPr lvl="1"/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IN" b="0" i="0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      </m:t>
                    </m:r>
                    <m:r>
                      <a:rPr lang="en-US" i="1" smtClean="0">
                        <a:solidFill>
                          <a:srgbClr val="131F33"/>
                        </a:solidFill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IN" dirty="0">
                    <a:solidFill>
                      <a:srgbClr val="131F33"/>
                    </a:solidFill>
                    <a:latin typeface="Georgia" panose="02040502050405020303" pitchFamily="18" charset="0"/>
                  </a:rPr>
                  <a:t> – upper limit for difference in distance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C45A7E7-7359-4761-97FB-883CC3C918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8511" y="1770701"/>
                <a:ext cx="11048175" cy="4326249"/>
              </a:xfrm>
              <a:prstGeom prst="rect">
                <a:avLst/>
              </a:prstGeom>
              <a:blipFill>
                <a:blip r:embed="rId2"/>
                <a:stretch>
                  <a:fillRect l="-331" t="-704" b="-126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D8F86C17-A2F9-0340-8394-CC3A70C1F501}"/>
              </a:ext>
            </a:extLst>
          </p:cNvPr>
          <p:cNvSpPr txBox="1"/>
          <p:nvPr/>
        </p:nvSpPr>
        <p:spPr>
          <a:xfrm>
            <a:off x="394652" y="1219314"/>
            <a:ext cx="41875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rgbClr val="131F33"/>
                </a:solidFill>
                <a:latin typeface="Georgia" panose="02040502050405020303" pitchFamily="18" charset="0"/>
              </a:rPr>
              <a:t>Spatial/geographic</a:t>
            </a:r>
            <a:r>
              <a:rPr lang="en-IN" sz="2000" dirty="0">
                <a:solidFill>
                  <a:srgbClr val="131F33"/>
                </a:solidFill>
                <a:latin typeface="Georgia" panose="02040502050405020303" pitchFamily="18" charset="0"/>
              </a:rPr>
              <a:t> </a:t>
            </a:r>
            <a:r>
              <a:rPr lang="en-IN" sz="2400" dirty="0">
                <a:solidFill>
                  <a:srgbClr val="131F33"/>
                </a:solidFill>
                <a:latin typeface="Georgia" panose="02040502050405020303" pitchFamily="18" charset="0"/>
              </a:rPr>
              <a:t>proximity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95556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01B7-B94D-144E-BD32-1361BF0BF22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8445" y="124584"/>
            <a:ext cx="11482387" cy="1325563"/>
          </a:xfrm>
        </p:spPr>
        <p:txBody>
          <a:bodyPr>
            <a:normAutofit/>
          </a:bodyPr>
          <a:lstStyle/>
          <a:p>
            <a:r>
              <a:rPr lang="en-US" sz="3200" dirty="0"/>
              <a:t>Similarity criteria between terrorist events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45A7E7-7359-4761-97FB-883CC3C9186B}"/>
              </a:ext>
            </a:extLst>
          </p:cNvPr>
          <p:cNvSpPr txBox="1"/>
          <p:nvPr/>
        </p:nvSpPr>
        <p:spPr>
          <a:xfrm>
            <a:off x="148145" y="2017716"/>
            <a:ext cx="4917441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Importance: </a:t>
            </a:r>
          </a:p>
          <a:p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131F33"/>
                </a:solidFill>
                <a:latin typeface="Georgia" panose="02040502050405020303" pitchFamily="18" charset="0"/>
              </a:rPr>
              <a:t>Target destinations of specific terrorist groups in a narrow time gap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131F33"/>
                </a:solidFill>
                <a:latin typeface="Georgia" panose="02040502050405020303" pitchFamily="18" charset="0"/>
              </a:rPr>
              <a:t>Identification of copycat events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131F33"/>
                </a:solidFill>
                <a:latin typeface="Georgia" panose="02040502050405020303" pitchFamily="18" charset="0"/>
              </a:rPr>
              <a:t>Deduce patterns of non-random attacks within a time frame</a:t>
            </a:r>
          </a:p>
          <a:p>
            <a:pPr lvl="1"/>
            <a:endParaRPr lang="en-IN" dirty="0">
              <a:solidFill>
                <a:srgbClr val="131F33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Minimal time window between two terrorist attacks in Iraq, increasing probability of one event “following” another</a:t>
            </a:r>
          </a:p>
          <a:p>
            <a:r>
              <a:rPr lang="en-IN" dirty="0">
                <a:solidFill>
                  <a:srgbClr val="131F33"/>
                </a:solidFill>
                <a:latin typeface="Georgia" panose="02040502050405020303" pitchFamily="18" charset="0"/>
              </a:rPr>
              <a:t>     (Jenkins et al., RAND Corporation, 2016)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F86C17-A2F9-0340-8394-CC3A70C1F501}"/>
              </a:ext>
            </a:extLst>
          </p:cNvPr>
          <p:cNvSpPr txBox="1"/>
          <p:nvPr/>
        </p:nvSpPr>
        <p:spPr>
          <a:xfrm>
            <a:off x="394652" y="1405953"/>
            <a:ext cx="41875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rgbClr val="131F33"/>
                </a:solidFill>
                <a:latin typeface="Georgia" panose="02040502050405020303" pitchFamily="18" charset="0"/>
              </a:rPr>
              <a:t>Temporal proximity</a:t>
            </a: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CF3F50-4D3B-6B42-8B69-FAAE3B1D4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5586" y="1833050"/>
            <a:ext cx="6782562" cy="33600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7569622-A72F-9A45-9F01-3286D4316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0868" y="1138425"/>
            <a:ext cx="2690432" cy="62344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3741F52-11F6-6F4D-876C-C1FD9ED9F585}"/>
              </a:ext>
            </a:extLst>
          </p:cNvPr>
          <p:cNvSpPr txBox="1"/>
          <p:nvPr/>
        </p:nvSpPr>
        <p:spPr>
          <a:xfrm>
            <a:off x="6096000" y="5117403"/>
            <a:ext cx="4779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latin typeface="Georgia" panose="02040502050405020303" pitchFamily="18" charset="0"/>
              </a:rPr>
              <a:t>Evolution of hotspots of attacks carried out in Iraq during 2005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E81F87-F3BC-D949-A1AD-D9523D712BF0}"/>
              </a:ext>
            </a:extLst>
          </p:cNvPr>
          <p:cNvSpPr txBox="1"/>
          <p:nvPr/>
        </p:nvSpPr>
        <p:spPr>
          <a:xfrm>
            <a:off x="795528" y="6108192"/>
            <a:ext cx="96103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solidFill>
                  <a:schemeClr val="bg1"/>
                </a:solidFill>
              </a:rPr>
              <a:t>Source: </a:t>
            </a:r>
            <a:r>
              <a:rPr lang="en-US" sz="1100" dirty="0">
                <a:solidFill>
                  <a:schemeClr val="bg1"/>
                </a:solidFill>
              </a:rPr>
              <a:t>Global Terrorism Index 2020: Measuring the Impact of Terrorism, Sydney, November 2020. </a:t>
            </a:r>
            <a:endParaRPr lang="en-IN" sz="1100" dirty="0">
              <a:solidFill>
                <a:schemeClr val="bg1"/>
              </a:solidFill>
            </a:endParaRPr>
          </a:p>
          <a:p>
            <a:r>
              <a:rPr lang="en-IN" sz="1100" dirty="0">
                <a:solidFill>
                  <a:schemeClr val="bg1"/>
                </a:solidFill>
              </a:rPr>
              <a:t>Jenkins, Brian Michael, Henry H. Willis, and Bing Han, Do Significant Terrorist Attacks Increase the Risk of Further Attacks? Initial Observations from a Statistical Analysis of Terrorist Attacks in the United States and Europe from 1970 to 2013. Santa Monica, CA: RAND Corporation, 2016. https://</a:t>
            </a:r>
            <a:r>
              <a:rPr lang="en-IN" sz="1100" dirty="0" err="1">
                <a:solidFill>
                  <a:schemeClr val="bg1"/>
                </a:solidFill>
              </a:rPr>
              <a:t>www.rand.org</a:t>
            </a:r>
            <a:r>
              <a:rPr lang="en-IN" sz="1100" dirty="0">
                <a:solidFill>
                  <a:schemeClr val="bg1"/>
                </a:solidFill>
              </a:rPr>
              <a:t>/pubs/perspectives/PE173.html.</a:t>
            </a:r>
            <a:endParaRPr 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763990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University of Illinois">
      <a:dk1>
        <a:srgbClr val="13284B"/>
      </a:dk1>
      <a:lt1>
        <a:srgbClr val="FFFFFF"/>
      </a:lt1>
      <a:dk2>
        <a:srgbClr val="1E3877"/>
      </a:dk2>
      <a:lt2>
        <a:srgbClr val="F8FAFC"/>
      </a:lt2>
      <a:accent1>
        <a:srgbClr val="FF542E"/>
      </a:accent1>
      <a:accent2>
        <a:srgbClr val="1D58A7"/>
      </a:accent2>
      <a:accent3>
        <a:srgbClr val="F5821E"/>
      </a:accent3>
      <a:accent4>
        <a:srgbClr val="009FD3"/>
      </a:accent4>
      <a:accent5>
        <a:srgbClr val="DD3403"/>
      </a:accent5>
      <a:accent6>
        <a:srgbClr val="D2D2D2"/>
      </a:accent6>
      <a:hlink>
        <a:srgbClr val="1D58A7"/>
      </a:hlink>
      <a:folHlink>
        <a:srgbClr val="DD340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2A467FE-6F50-074F-B654-36E3EAF61250}" vid="{04F66095-14F1-444A-B203-39EB832485D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PowerPoint-Blue-wide</Template>
  <TotalTime>801</TotalTime>
  <Words>1502</Words>
  <Application>Microsoft Office PowerPoint</Application>
  <PresentationFormat>Widescreen</PresentationFormat>
  <Paragraphs>274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Cambria Math</vt:lpstr>
      <vt:lpstr>Courier New</vt:lpstr>
      <vt:lpstr>Georgia</vt:lpstr>
      <vt:lpstr>Custom Design</vt:lpstr>
      <vt:lpstr>DETECTING TERRORIST NETWORKS</vt:lpstr>
      <vt:lpstr>Share of US citizens who say they’re less willing to do certain activities due to terrorism</vt:lpstr>
      <vt:lpstr>Proliferation and influence of terrorist groups</vt:lpstr>
      <vt:lpstr>Proliferation and influence of terrorist groups</vt:lpstr>
      <vt:lpstr>What do we observe from the spread of ISIL?</vt:lpstr>
      <vt:lpstr>Global Terrorism Database</vt:lpstr>
      <vt:lpstr>Similarity criteria between terrorist events</vt:lpstr>
      <vt:lpstr>Similarity criteria between terrorist events</vt:lpstr>
      <vt:lpstr>Similarity criteria between terrorist events</vt:lpstr>
      <vt:lpstr>Similarity criteria between terrorist events</vt:lpstr>
      <vt:lpstr>PowerPoint Presentation</vt:lpstr>
      <vt:lpstr>PowerPoint Presentation</vt:lpstr>
      <vt:lpstr>Formation of events graph</vt:lpstr>
      <vt:lpstr>Closeness centrality of events graph</vt:lpstr>
      <vt:lpstr>Network with terrorist groups as nodes</vt:lpstr>
      <vt:lpstr>Closeness centrality for the groups</vt:lpstr>
      <vt:lpstr>Maximum relaxed-star found in the graph</vt:lpstr>
      <vt:lpstr>Maximum relaxed-star found in the graph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DETECTING TERRORIST NETWORKS</dc:title>
  <dc:creator>Akash Govind Kuttikad</dc:creator>
  <cp:lastModifiedBy>Akash Govind Kuttikad</cp:lastModifiedBy>
  <cp:revision>43</cp:revision>
  <dcterms:created xsi:type="dcterms:W3CDTF">2021-12-10T03:36:18Z</dcterms:created>
  <dcterms:modified xsi:type="dcterms:W3CDTF">2021-12-13T21:45:13Z</dcterms:modified>
</cp:coreProperties>
</file>

<file path=docProps/thumbnail.jpeg>
</file>